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8.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9.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0.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1.xml" ContentType="application/vnd.openxmlformats-officedocument.themeOverr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1" r:id="rId5"/>
  </p:sldMasterIdLst>
  <p:notesMasterIdLst>
    <p:notesMasterId r:id="rId84"/>
  </p:notesMasterIdLst>
  <p:handoutMasterIdLst>
    <p:handoutMasterId r:id="rId85"/>
  </p:handoutMasterIdLst>
  <p:sldIdLst>
    <p:sldId id="257" r:id="rId6"/>
    <p:sldId id="258" r:id="rId7"/>
    <p:sldId id="681" r:id="rId8"/>
    <p:sldId id="960" r:id="rId9"/>
    <p:sldId id="961" r:id="rId10"/>
    <p:sldId id="962" r:id="rId11"/>
    <p:sldId id="3390" r:id="rId12"/>
    <p:sldId id="967" r:id="rId13"/>
    <p:sldId id="959" r:id="rId14"/>
    <p:sldId id="3375" r:id="rId15"/>
    <p:sldId id="3397" r:id="rId16"/>
    <p:sldId id="955" r:id="rId17"/>
    <p:sldId id="3393" r:id="rId18"/>
    <p:sldId id="3370" r:id="rId19"/>
    <p:sldId id="968" r:id="rId20"/>
    <p:sldId id="3402" r:id="rId21"/>
    <p:sldId id="954" r:id="rId22"/>
    <p:sldId id="3403" r:id="rId23"/>
    <p:sldId id="3398" r:id="rId24"/>
    <p:sldId id="3399" r:id="rId25"/>
    <p:sldId id="261" r:id="rId26"/>
    <p:sldId id="3391" r:id="rId27"/>
    <p:sldId id="971" r:id="rId28"/>
    <p:sldId id="970" r:id="rId29"/>
    <p:sldId id="3373" r:id="rId30"/>
    <p:sldId id="3372" r:id="rId31"/>
    <p:sldId id="3371" r:id="rId32"/>
    <p:sldId id="958" r:id="rId33"/>
    <p:sldId id="3401" r:id="rId34"/>
    <p:sldId id="3374" r:id="rId35"/>
    <p:sldId id="3396" r:id="rId36"/>
    <p:sldId id="3376" r:id="rId37"/>
    <p:sldId id="956" r:id="rId38"/>
    <p:sldId id="3394" r:id="rId39"/>
    <p:sldId id="3369" r:id="rId40"/>
    <p:sldId id="3360" r:id="rId41"/>
    <p:sldId id="3347" r:id="rId42"/>
    <p:sldId id="438" r:id="rId43"/>
    <p:sldId id="966" r:id="rId44"/>
    <p:sldId id="260" r:id="rId45"/>
    <p:sldId id="969" r:id="rId46"/>
    <p:sldId id="259" r:id="rId47"/>
    <p:sldId id="256" r:id="rId48"/>
    <p:sldId id="957" r:id="rId49"/>
    <p:sldId id="965" r:id="rId50"/>
    <p:sldId id="964" r:id="rId51"/>
    <p:sldId id="450" r:id="rId52"/>
    <p:sldId id="383" r:id="rId53"/>
    <p:sldId id="470" r:id="rId54"/>
    <p:sldId id="465" r:id="rId55"/>
    <p:sldId id="963" r:id="rId56"/>
    <p:sldId id="384" r:id="rId57"/>
    <p:sldId id="439" r:id="rId58"/>
    <p:sldId id="467" r:id="rId59"/>
    <p:sldId id="440" r:id="rId60"/>
    <p:sldId id="385" r:id="rId61"/>
    <p:sldId id="387" r:id="rId62"/>
    <p:sldId id="386" r:id="rId63"/>
    <p:sldId id="3385" r:id="rId64"/>
    <p:sldId id="3381" r:id="rId65"/>
    <p:sldId id="436" r:id="rId66"/>
    <p:sldId id="3382" r:id="rId67"/>
    <p:sldId id="3379" r:id="rId68"/>
    <p:sldId id="3380" r:id="rId69"/>
    <p:sldId id="3383" r:id="rId70"/>
    <p:sldId id="3388" r:id="rId71"/>
    <p:sldId id="3384" r:id="rId72"/>
    <p:sldId id="3389" r:id="rId73"/>
    <p:sldId id="3387" r:id="rId74"/>
    <p:sldId id="974" r:id="rId75"/>
    <p:sldId id="435" r:id="rId76"/>
    <p:sldId id="379" r:id="rId77"/>
    <p:sldId id="380" r:id="rId78"/>
    <p:sldId id="378" r:id="rId79"/>
    <p:sldId id="972" r:id="rId80"/>
    <p:sldId id="449" r:id="rId81"/>
    <p:sldId id="377" r:id="rId82"/>
    <p:sldId id="464" r:id="rId83"/>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257"/>
            <p14:sldId id="258"/>
            <p14:sldId id="681"/>
            <p14:sldId id="960"/>
            <p14:sldId id="961"/>
            <p14:sldId id="962"/>
            <p14:sldId id="3390"/>
            <p14:sldId id="967"/>
            <p14:sldId id="959"/>
            <p14:sldId id="3375"/>
            <p14:sldId id="3397"/>
            <p14:sldId id="955"/>
            <p14:sldId id="3393"/>
            <p14:sldId id="3370"/>
            <p14:sldId id="968"/>
            <p14:sldId id="3402"/>
            <p14:sldId id="954"/>
            <p14:sldId id="3403"/>
            <p14:sldId id="3398"/>
            <p14:sldId id="3399"/>
            <p14:sldId id="261"/>
            <p14:sldId id="3391"/>
            <p14:sldId id="971"/>
            <p14:sldId id="970"/>
            <p14:sldId id="3373"/>
            <p14:sldId id="3372"/>
            <p14:sldId id="3371"/>
            <p14:sldId id="958"/>
            <p14:sldId id="3401"/>
            <p14:sldId id="3374"/>
            <p14:sldId id="3396"/>
            <p14:sldId id="3376"/>
            <p14:sldId id="956"/>
            <p14:sldId id="3394"/>
            <p14:sldId id="3369"/>
            <p14:sldId id="3360"/>
            <p14:sldId id="3347"/>
            <p14:sldId id="438"/>
            <p14:sldId id="966"/>
            <p14:sldId id="260"/>
            <p14:sldId id="969"/>
            <p14:sldId id="259"/>
            <p14:sldId id="256"/>
            <p14:sldId id="957"/>
            <p14:sldId id="965"/>
            <p14:sldId id="964"/>
            <p14:sldId id="450"/>
            <p14:sldId id="383"/>
            <p14:sldId id="470"/>
            <p14:sldId id="465"/>
            <p14:sldId id="963"/>
            <p14:sldId id="384"/>
            <p14:sldId id="439"/>
            <p14:sldId id="467"/>
            <p14:sldId id="440"/>
            <p14:sldId id="385"/>
            <p14:sldId id="387"/>
            <p14:sldId id="386"/>
            <p14:sldId id="3385"/>
            <p14:sldId id="3381"/>
            <p14:sldId id="436"/>
            <p14:sldId id="3382"/>
            <p14:sldId id="3379"/>
            <p14:sldId id="3380"/>
            <p14:sldId id="3383"/>
            <p14:sldId id="3388"/>
            <p14:sldId id="3384"/>
            <p14:sldId id="3389"/>
            <p14:sldId id="3387"/>
            <p14:sldId id="974"/>
            <p14:sldId id="435"/>
            <p14:sldId id="379"/>
            <p14:sldId id="380"/>
            <p14:sldId id="378"/>
            <p14:sldId id="972"/>
            <p14:sldId id="449"/>
            <p14:sldId id="377"/>
            <p14:sldId id="4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A57"/>
    <a:srgbClr val="FFFFFF"/>
    <a:srgbClr val="486B83"/>
    <a:srgbClr val="100003"/>
    <a:srgbClr val="327B9B"/>
    <a:srgbClr val="201F32"/>
    <a:srgbClr val="E4E5E0"/>
    <a:srgbClr val="E4E2DC"/>
    <a:srgbClr val="FE6C45"/>
    <a:srgbClr val="122D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3" autoAdjust="0"/>
    <p:restoredTop sz="64935" autoAdjust="0"/>
  </p:normalViewPr>
  <p:slideViewPr>
    <p:cSldViewPr snapToGrid="0">
      <p:cViewPr varScale="1">
        <p:scale>
          <a:sx n="56" d="100"/>
          <a:sy n="56" d="100"/>
        </p:scale>
        <p:origin x="1110" y="42"/>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01/04/2025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01/04/2025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ools.ietf.org/html/rfc6749"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tools.ietf.org/html/rfc6750"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3</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855D5-BEAB-794C-8C25-6E08C94AAFE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49B8618-B207-8911-8BFB-8C8E87AD9C8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0C7C84-DF99-5991-6213-03EDD6076AF7}"/>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25D96A8E-89EB-A0AF-6C9E-04960068FD82}"/>
              </a:ext>
            </a:extLst>
          </p:cNvPr>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3224736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3926F-3931-12C1-E7E2-0905124B8A0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ED58736-0F6A-1A5A-6830-42B436DFCAD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BEED992-F1D3-2F8C-092A-CC5949FE26E8}"/>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B78B5049-0C0D-9B97-B010-D423DAC1DB21}"/>
              </a:ext>
            </a:extLst>
          </p:cNvPr>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2506115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1067721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264C9-F64A-8F10-1E62-1C57FE29A38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AEC403A-C4C7-7BCA-0A68-E7FD62A75EA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6F76B0E-8F18-C947-DADA-A326BB2EFE5C}"/>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5F08ED99-B45E-DE88-5629-12B20F40839A}"/>
              </a:ext>
            </a:extLst>
          </p:cNvPr>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3281791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CA119-1B02-48B5-BC18-97F0F31F74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6771E99-2AAF-25F6-EFB5-5944C5DCB91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C22F1D2-FB64-D686-E9D6-7EC3AACDE2AD}"/>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0768826C-1A16-3AE2-9801-8D374A8E7E27}"/>
              </a:ext>
            </a:extLst>
          </p:cNvPr>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3185033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A7477-6A79-41C4-EDB7-63BC478A78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DE61B19-0A25-A1BF-076E-A33F58DA142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9A35891-8A40-9D8C-8D0D-475A3B2C22AB}"/>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AFAE970-9BD4-3611-C2F3-EC1ADDE1CBE6}"/>
              </a:ext>
            </a:extLst>
          </p:cNvPr>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2572969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D6876-401E-401C-A0B5-1E4F3788C89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93A9312-19AB-AA98-5EA8-7D25776BC00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FC9A72B-7146-8058-B9C0-26DAF7D6C0D0}"/>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03A7D3-DF07-E982-9ECC-00ED7992EF11}"/>
              </a:ext>
            </a:extLst>
          </p:cNvPr>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713693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9B85-58A4-7D4D-470D-AFCAAA0F978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6C09E4E-6090-97F6-EDB0-BEDF33F63A7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1F3C086-C41B-C78B-F5C2-099DB022FB76}"/>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BAC9246-84B0-697F-7C38-C71D1AF3ED0F}"/>
              </a:ext>
            </a:extLst>
          </p:cNvPr>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2929123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32C67-2270-78A5-2546-C521A44600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1C0A343-543F-6414-4AFC-F147AA982CF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70FB103-4552-AC7E-10FE-AA92FA5425E2}"/>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79255A47-7EF7-1832-A3B0-EE8A6297A2FE}"/>
              </a:ext>
            </a:extLst>
          </p:cNvPr>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836148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AFCFB-5C2B-E9DC-E54F-FE2EB14077C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5A009EA-CE05-8417-6209-923BA560406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E110D9A-CA83-CFEF-9A92-2460D67CCAC1}"/>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CC86BB-3918-06EE-4920-800F326269E2}"/>
              </a:ext>
            </a:extLst>
          </p:cNvPr>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9770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3327414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8E91A-FEAE-1385-0664-77BDEB9F96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2210DE7-F750-1867-0DFA-6B9900E6367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853CEB6-2EA7-AC48-7483-FE6BB912A4B5}"/>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85AB7D49-D962-3CD0-F4E8-4AF36C9C67BA}"/>
              </a:ext>
            </a:extLst>
          </p:cNvPr>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4203086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sz="1200" b="1" dirty="0" err="1"/>
              <a:t>OAuth</a:t>
            </a:r>
            <a:r>
              <a:rPr lang="fr-FR" sz="1200" dirty="0"/>
              <a:t> est un protocole libre. </a:t>
            </a:r>
          </a:p>
          <a:p>
            <a:pPr marL="0" indent="0">
              <a:buNone/>
            </a:pPr>
            <a:r>
              <a:rPr lang="fr-FR" sz="1200" dirty="0"/>
              <a:t>C’est un protocole de « </a:t>
            </a:r>
            <a:r>
              <a:rPr lang="fr-FR" sz="1200" dirty="0">
                <a:solidFill>
                  <a:schemeClr val="accent2">
                    <a:lumMod val="75000"/>
                  </a:schemeClr>
                </a:solidFill>
              </a:rPr>
              <a:t>délégation d'autorisation</a:t>
            </a:r>
            <a:r>
              <a:rPr lang="fr-FR" sz="1200" dirty="0"/>
              <a:t> » : </a:t>
            </a:r>
            <a:r>
              <a:rPr lang="fr-FR" sz="1050" dirty="0">
                <a:solidFill>
                  <a:schemeClr val="accent1">
                    <a:lumMod val="75000"/>
                  </a:schemeClr>
                </a:solidFill>
              </a:rPr>
              <a:t>Il permet d'autoriser un site web, un logiciel ou une application « consommatrice » à utiliser l'API sécurisée d'un autre site web « fournisseur » pour le compte d'un utilisateur ou  machine. </a:t>
            </a:r>
          </a:p>
          <a:p>
            <a:pPr marL="0" indent="0">
              <a:buNone/>
            </a:pPr>
            <a:endParaRPr lang="fr-FR" sz="1200" dirty="0"/>
          </a:p>
          <a:p>
            <a:pPr marL="0" indent="0">
              <a:buNone/>
            </a:pPr>
            <a:r>
              <a:rPr lang="fr-FR" sz="1200" dirty="0"/>
              <a:t>En octobre 2012, les </a:t>
            </a:r>
            <a:r>
              <a:rPr lang="fr-FR" sz="1200" u="sng" dirty="0">
                <a:hlinkClick r:id="rId3" tooltip="rfc:6749"/>
              </a:rPr>
              <a:t>RFC 6749</a:t>
            </a:r>
            <a:r>
              <a:rPr lang="fr-FR" sz="1200" dirty="0"/>
              <a:t> et </a:t>
            </a:r>
            <a:r>
              <a:rPr lang="fr-FR" sz="1200" dirty="0">
                <a:hlinkClick r:id="rId4" tooltip="rfc:6750"/>
              </a:rPr>
              <a:t>RFC 6750</a:t>
            </a:r>
            <a:r>
              <a:rPr lang="fr-FR" sz="1200" dirty="0"/>
              <a:t> standardisent </a:t>
            </a:r>
            <a:r>
              <a:rPr lang="fr-FR" sz="1200" dirty="0" err="1"/>
              <a:t>OAuth</a:t>
            </a:r>
            <a:r>
              <a:rPr lang="fr-FR" sz="1200" dirty="0"/>
              <a:t> 2.0.</a:t>
            </a:r>
          </a:p>
          <a:p>
            <a:pPr marL="0" indent="0">
              <a:buNone/>
            </a:pPr>
            <a:endParaRPr lang="fr-FR" sz="1200" dirty="0"/>
          </a:p>
          <a:p>
            <a:pPr marL="0" indent="0">
              <a:buNone/>
            </a:pPr>
            <a:r>
              <a:rPr lang="fr-FR" sz="1200" dirty="0"/>
              <a:t>Les implémentations techniques diffèrent entre les fournisseurs de connexion (Facebook, Twitter, etc.)</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304310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72</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a:buNone/>
            </a:pPr>
            <a:r>
              <a:rPr lang="fr-FR" sz="1200" dirty="0"/>
              <a:t>Mon application a du succès et est maintenant utilisée par des milliers de clients dans le monde et simultanément.</a:t>
            </a:r>
          </a:p>
          <a:p>
            <a:pPr marL="0" indent="0" algn="ctr">
              <a:buNone/>
            </a:pPr>
            <a:endParaRPr lang="fr-FR" sz="1200" dirty="0"/>
          </a:p>
          <a:p>
            <a:pPr marL="0" indent="0" algn="ctr">
              <a:buNone/>
            </a:pPr>
            <a:r>
              <a:rPr lang="fr-FR" sz="1200" dirty="0"/>
              <a:t>On est passé de 2 développeurs à 45.</a:t>
            </a:r>
          </a:p>
          <a:p>
            <a:pPr marL="0" indent="0" algn="ctr">
              <a:buNone/>
            </a:pPr>
            <a:endParaRPr lang="fr-FR" sz="1200" dirty="0"/>
          </a:p>
          <a:p>
            <a:pPr marL="0" indent="0" algn="ctr">
              <a:buNone/>
            </a:pPr>
            <a:r>
              <a:rPr lang="fr-FR" sz="1200" dirty="0"/>
              <a:t>On a besoin d’ouvrir notre API à des partenaires tiers!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73</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74</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75</a:t>
            </a:fld>
            <a:endParaRPr lang="es-ES_tradnl"/>
          </a:p>
        </p:txBody>
      </p:sp>
    </p:spTree>
    <p:extLst>
      <p:ext uri="{BB962C8B-B14F-4D97-AF65-F5344CB8AC3E}">
        <p14:creationId xmlns:p14="http://schemas.microsoft.com/office/powerpoint/2010/main" val="31729392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77</a:t>
            </a:fld>
            <a:endParaRPr lang="es-ES_tradnl"/>
          </a:p>
        </p:txBody>
      </p:sp>
    </p:spTree>
    <p:extLst>
      <p:ext uri="{BB962C8B-B14F-4D97-AF65-F5344CB8AC3E}">
        <p14:creationId xmlns:p14="http://schemas.microsoft.com/office/powerpoint/2010/main" val="3929949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dirty="0"/>
              <a:t>Standardisation des </a:t>
            </a:r>
            <a:r>
              <a:rPr lang="fr-FR" b="1" dirty="0"/>
              <a:t>informations utilisateurs</a:t>
            </a:r>
          </a:p>
          <a:p>
            <a:r>
              <a:rPr lang="fr-FR" sz="1100" dirty="0">
                <a:solidFill>
                  <a:schemeClr val="bg1">
                    <a:lumMod val="65000"/>
                  </a:schemeClr>
                </a:solidFill>
              </a:rPr>
              <a:t>Une API (User Info </a:t>
            </a:r>
            <a:r>
              <a:rPr lang="fr-FR" sz="1100" dirty="0" err="1">
                <a:solidFill>
                  <a:schemeClr val="bg1">
                    <a:lumMod val="65000"/>
                  </a:schemeClr>
                </a:solidFill>
              </a:rPr>
              <a:t>endpoint</a:t>
            </a:r>
            <a:r>
              <a:rPr lang="fr-FR" sz="1100" dirty="0">
                <a:solidFill>
                  <a:schemeClr val="bg1">
                    <a:lumMod val="65000"/>
                  </a:schemeClr>
                </a:solidFill>
              </a:rPr>
              <a:t>)</a:t>
            </a:r>
          </a:p>
          <a:p>
            <a:r>
              <a:rPr lang="fr-FR" sz="1100" dirty="0">
                <a:solidFill>
                  <a:schemeClr val="bg1">
                    <a:lumMod val="65000"/>
                  </a:schemeClr>
                </a:solidFill>
              </a:rPr>
              <a:t>Utilisation du scope </a:t>
            </a:r>
            <a:r>
              <a:rPr lang="fr-FR" sz="1100" b="1" dirty="0">
                <a:solidFill>
                  <a:schemeClr val="bg1">
                    <a:lumMod val="65000"/>
                  </a:schemeClr>
                </a:solidFill>
              </a:rPr>
              <a:t>ID Token</a:t>
            </a:r>
            <a:endParaRPr lang="fr-FR" sz="11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78</a:t>
            </a:fld>
            <a:endParaRPr lang="es-ES_tradnl"/>
          </a:p>
        </p:txBody>
      </p:sp>
    </p:spTree>
    <p:extLst>
      <p:ext uri="{BB962C8B-B14F-4D97-AF65-F5344CB8AC3E}">
        <p14:creationId xmlns:p14="http://schemas.microsoft.com/office/powerpoint/2010/main" val="1136918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780460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23</a:t>
            </a:fld>
            <a:endParaRPr lang="fr-FR"/>
          </a:p>
        </p:txBody>
      </p:sp>
    </p:spTree>
    <p:extLst>
      <p:ext uri="{BB962C8B-B14F-4D97-AF65-F5344CB8AC3E}">
        <p14:creationId xmlns:p14="http://schemas.microsoft.com/office/powerpoint/2010/main" val="4076280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sz="2000" b="1" dirty="0">
                <a:solidFill>
                  <a:schemeClr val="accent1">
                    <a:lumMod val="75000"/>
                  </a:schemeClr>
                </a:solidFill>
              </a:rPr>
              <a:t>Scope</a:t>
            </a:r>
          </a:p>
          <a:p>
            <a:pPr marL="0" indent="0">
              <a:buNone/>
            </a:pPr>
            <a:r>
              <a:rPr lang="fr-FR" sz="1200" dirty="0"/>
              <a:t>Sert à limiter les droits d’accès. </a:t>
            </a:r>
          </a:p>
          <a:p>
            <a:pPr marL="0" indent="0">
              <a:buNone/>
            </a:pPr>
            <a:r>
              <a:rPr lang="fr-FR" sz="1200" dirty="0">
                <a:solidFill>
                  <a:schemeClr val="bg1">
                    <a:lumMod val="65000"/>
                  </a:schemeClr>
                </a:solidFill>
              </a:rPr>
              <a:t>Le serveur d’autorisation définit la liste des scopes disponibles. </a:t>
            </a:r>
          </a:p>
          <a:p>
            <a:pPr marL="0" indent="0">
              <a:buNone/>
            </a:pPr>
            <a:r>
              <a:rPr lang="fr-FR" sz="1200" dirty="0">
                <a:solidFill>
                  <a:schemeClr val="bg1">
                    <a:lumMod val="65000"/>
                  </a:schemeClr>
                </a:solidFill>
              </a:rPr>
              <a:t>Le client doit envoyer le ou les scopes qu’ils souhaitent utiliser lors de la demande d’autorisation.</a:t>
            </a:r>
          </a:p>
          <a:p>
            <a:pPr marL="0" indent="0">
              <a:buNone/>
            </a:pPr>
            <a:r>
              <a:rPr lang="fr-FR" sz="1200" dirty="0">
                <a:solidFill>
                  <a:schemeClr val="accent2">
                    <a:lumMod val="75000"/>
                  </a:schemeClr>
                </a:solidFill>
              </a:rPr>
              <a:t>Exemple : </a:t>
            </a:r>
            <a:r>
              <a:rPr lang="fr-FR" sz="1200" dirty="0" err="1">
                <a:solidFill>
                  <a:schemeClr val="accent2">
                    <a:lumMod val="75000"/>
                  </a:schemeClr>
                </a:solidFill>
              </a:rPr>
              <a:t>openid</a:t>
            </a:r>
            <a:r>
              <a:rPr lang="fr-FR" sz="1200" dirty="0">
                <a:solidFill>
                  <a:schemeClr val="accent2">
                    <a:lumMod val="75000"/>
                  </a:schemeClr>
                </a:solidFill>
              </a:rPr>
              <a:t> email profile account-</a:t>
            </a:r>
            <a:r>
              <a:rPr lang="fr-FR" sz="1200" dirty="0" err="1">
                <a:solidFill>
                  <a:schemeClr val="accent2">
                    <a:lumMod val="75000"/>
                  </a:schemeClr>
                </a:solidFill>
              </a:rPr>
              <a:t>read</a:t>
            </a:r>
            <a:r>
              <a:rPr lang="fr-FR" sz="1200" dirty="0">
                <a:solidFill>
                  <a:schemeClr val="accent2">
                    <a:lumMod val="75000"/>
                  </a:schemeClr>
                </a:solidFill>
              </a:rPr>
              <a:t> account-</a:t>
            </a:r>
            <a:r>
              <a:rPr lang="fr-FR" sz="1200" dirty="0" err="1">
                <a:solidFill>
                  <a:schemeClr val="accent2">
                    <a:lumMod val="75000"/>
                  </a:schemeClr>
                </a:solidFill>
              </a:rPr>
              <a:t>payment</a:t>
            </a:r>
            <a:r>
              <a:rPr lang="fr-FR" sz="1200" dirty="0">
                <a:solidFill>
                  <a:schemeClr val="accent2">
                    <a:lumMod val="75000"/>
                  </a:schemeClr>
                </a:solidFill>
              </a:rPr>
              <a:t>  </a:t>
            </a:r>
          </a:p>
          <a:p>
            <a:endParaRPr lang="en-US" dirty="0"/>
          </a:p>
          <a:p>
            <a:pPr marL="0" indent="0">
              <a:buNone/>
            </a:pPr>
            <a:r>
              <a:rPr lang="fr-FR" sz="2000" b="1" dirty="0">
                <a:solidFill>
                  <a:schemeClr val="accent1">
                    <a:lumMod val="75000"/>
                  </a:schemeClr>
                </a:solidFill>
              </a:rPr>
              <a:t>Audience</a:t>
            </a:r>
          </a:p>
          <a:p>
            <a:pPr marL="0" indent="0">
              <a:buNone/>
            </a:pPr>
            <a:r>
              <a:rPr lang="fr-FR" sz="1200" dirty="0"/>
              <a:t>Spécifier le ou les </a:t>
            </a:r>
            <a:r>
              <a:rPr lang="en-US" sz="1200" dirty="0"/>
              <a:t>API que </a:t>
            </a:r>
            <a:r>
              <a:rPr lang="en-US" sz="1200" dirty="0" err="1"/>
              <a:t>vous</a:t>
            </a:r>
            <a:r>
              <a:rPr lang="en-US" sz="1200" dirty="0"/>
              <a:t> </a:t>
            </a:r>
            <a:r>
              <a:rPr lang="en-US" sz="1200" dirty="0" err="1"/>
              <a:t>cibler</a:t>
            </a:r>
            <a:r>
              <a:rPr lang="en-US" sz="1200" dirty="0"/>
              <a:t>.</a:t>
            </a:r>
          </a:p>
          <a:p>
            <a:pPr marL="0" indent="0">
              <a:buNone/>
            </a:pPr>
            <a:r>
              <a:rPr lang="fr-FR" sz="1200" dirty="0">
                <a:solidFill>
                  <a:schemeClr val="bg1">
                    <a:lumMod val="65000"/>
                  </a:schemeClr>
                </a:solidFill>
              </a:rPr>
              <a:t>Le serveur d’autorisation définit la liste des audiences disponibles. </a:t>
            </a:r>
          </a:p>
          <a:p>
            <a:pPr marL="0" indent="0">
              <a:buNone/>
            </a:pPr>
            <a:r>
              <a:rPr lang="fr-FR" sz="1200" dirty="0">
                <a:solidFill>
                  <a:schemeClr val="bg1">
                    <a:lumMod val="65000"/>
                  </a:schemeClr>
                </a:solidFill>
              </a:rPr>
              <a:t>Le client doit envoyer le ou les scopes qu’ils souhaitent utiliser lors de la demande d’autorisation.</a:t>
            </a:r>
            <a:endParaRPr lang="en-US" sz="1200" dirty="0"/>
          </a:p>
          <a:p>
            <a:pPr marL="0" indent="0">
              <a:buNone/>
            </a:pPr>
            <a:r>
              <a:rPr lang="fr-FR" sz="1200" dirty="0">
                <a:solidFill>
                  <a:schemeClr val="accent2">
                    <a:lumMod val="75000"/>
                  </a:schemeClr>
                </a:solidFill>
              </a:rPr>
              <a:t>Exemple : api-</a:t>
            </a:r>
            <a:r>
              <a:rPr lang="fr-FR" sz="1200" dirty="0" err="1">
                <a:solidFill>
                  <a:schemeClr val="accent2">
                    <a:lumMod val="75000"/>
                  </a:schemeClr>
                </a:solidFill>
              </a:rPr>
              <a:t>bank</a:t>
            </a:r>
            <a:r>
              <a:rPr lang="fr-FR" sz="1200" dirty="0">
                <a:solidFill>
                  <a:schemeClr val="accent2">
                    <a:lumMod val="75000"/>
                  </a:schemeClr>
                </a:solidFill>
              </a:rPr>
              <a:t> api-</a:t>
            </a:r>
            <a:r>
              <a:rPr lang="fr-FR" sz="1200" dirty="0" err="1">
                <a:solidFill>
                  <a:schemeClr val="accent2">
                    <a:lumMod val="75000"/>
                  </a:schemeClr>
                </a:solidFill>
              </a:rPr>
              <a:t>payment</a:t>
            </a:r>
            <a:endParaRPr lang="fr-FR" sz="1200" dirty="0">
              <a:solidFill>
                <a:schemeClr val="accent2">
                  <a:lumMod val="75000"/>
                </a:schemeClr>
              </a:solidFill>
            </a:endParaRPr>
          </a:p>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24</a:t>
            </a:fld>
            <a:endParaRPr lang="fr-FR"/>
          </a:p>
        </p:txBody>
      </p:sp>
    </p:spTree>
    <p:extLst>
      <p:ext uri="{BB962C8B-B14F-4D97-AF65-F5344CB8AC3E}">
        <p14:creationId xmlns:p14="http://schemas.microsoft.com/office/powerpoint/2010/main" val="3139605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la pratique, le cookie contient un ID de session conservé en base et un timestamp qui sont agrégés et chiffrés avec un clé conservée côté serveur. Lorsqu’on définit un durée d’inactivité max, c’est le timestamp qui varie et donc également la valeur du cookie</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35</a:t>
            </a:fld>
            <a:endParaRPr lang="fr-FR"/>
          </a:p>
        </p:txBody>
      </p:sp>
    </p:spTree>
    <p:extLst>
      <p:ext uri="{BB962C8B-B14F-4D97-AF65-F5344CB8AC3E}">
        <p14:creationId xmlns:p14="http://schemas.microsoft.com/office/powerpoint/2010/main" val="3244653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services </a:t>
            </a:r>
            <a:r>
              <a:rPr lang="fr-FR" dirty="0" err="1"/>
              <a:t>workers</a:t>
            </a:r>
            <a:r>
              <a:rPr lang="fr-FR" dirty="0"/>
              <a:t> sont souvent utilisés pour les PWA car ils peuvent gérer le mode déconnecté, la synchronisation en arrière plan, la mise en cache et les notifications push</a:t>
            </a:r>
          </a:p>
          <a:p>
            <a:r>
              <a:rPr lang="fr-FR" dirty="0"/>
              <a:t>Les services </a:t>
            </a:r>
            <a:r>
              <a:rPr lang="fr-FR" dirty="0" err="1"/>
              <a:t>workers</a:t>
            </a:r>
            <a:r>
              <a:rPr lang="fr-FR" dirty="0"/>
              <a:t> ne sont disponibles que pour des https hormis le localhost</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36</a:t>
            </a:fld>
            <a:endParaRPr lang="fr-FR"/>
          </a:p>
        </p:txBody>
      </p:sp>
    </p:spTree>
    <p:extLst>
      <p:ext uri="{BB962C8B-B14F-4D97-AF65-F5344CB8AC3E}">
        <p14:creationId xmlns:p14="http://schemas.microsoft.com/office/powerpoint/2010/main" val="2618092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48</a:t>
            </a:fld>
            <a:endParaRPr lang="fr-FR"/>
          </a:p>
        </p:txBody>
      </p:sp>
    </p:spTree>
    <p:extLst>
      <p:ext uri="{BB962C8B-B14F-4D97-AF65-F5344CB8AC3E}">
        <p14:creationId xmlns:p14="http://schemas.microsoft.com/office/powerpoint/2010/main" val="2563074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58</a:t>
            </a:fld>
            <a:endParaRPr lang="fr-FR"/>
          </a:p>
        </p:txBody>
      </p:sp>
    </p:spTree>
    <p:extLst>
      <p:ext uri="{BB962C8B-B14F-4D97-AF65-F5344CB8AC3E}">
        <p14:creationId xmlns:p14="http://schemas.microsoft.com/office/powerpoint/2010/main" val="1680246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01/04/2025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01/04/2025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01/04/2025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e de titre + texte puces">
    <p:bg>
      <p:bgRef idx="1001">
        <a:schemeClr val="bg1"/>
      </p:bgRef>
    </p:bg>
    <p:spTree>
      <p:nvGrpSpPr>
        <p:cNvPr id="1" name=""/>
        <p:cNvGrpSpPr/>
        <p:nvPr/>
      </p:nvGrpSpPr>
      <p:grpSpPr>
        <a:xfrm>
          <a:off x="0" y="0"/>
          <a:ext cx="0" cy="0"/>
          <a:chOff x="0" y="0"/>
          <a:chExt cx="0" cy="0"/>
        </a:xfrm>
      </p:grpSpPr>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11637031" y="6302818"/>
            <a:ext cx="279962" cy="280069"/>
          </a:xfrm>
          <a:prstGeom prst="rect">
            <a:avLst/>
          </a:prstGeom>
          <a:noFill/>
          <a:ln w="9525">
            <a:noFill/>
            <a:miter lim="800000"/>
            <a:headEnd/>
            <a:tailEnd/>
          </a:ln>
        </p:spPr>
      </p:pic>
      <p:sp>
        <p:nvSpPr>
          <p:cNvPr id="12" name="Sommaire"/>
          <p:cNvSpPr>
            <a:spLocks noGrp="1"/>
          </p:cNvSpPr>
          <p:nvPr>
            <p:ph type="title"/>
          </p:nvPr>
        </p:nvSpPr>
        <p:spPr>
          <a:xfrm>
            <a:off x="365194" y="428781"/>
            <a:ext cx="11461612" cy="449642"/>
          </a:xfrm>
          <a:prstGeom prst="rect">
            <a:avLst/>
          </a:prstGeom>
        </p:spPr>
        <p:txBody>
          <a:bodyPr lIns="0" tIns="0" rIns="0" bIns="0" anchor="t"/>
          <a:lstStyle>
            <a:lvl1pPr algn="l">
              <a:defRPr sz="2965">
                <a:solidFill>
                  <a:srgbClr val="00008F"/>
                </a:solidFill>
                <a:latin typeface="+mj-lt"/>
              </a:defRPr>
            </a:lvl1pPr>
          </a:lstStyle>
          <a:p>
            <a:r>
              <a:rPr lang="fr-FR" noProof="0"/>
              <a:t>Modifiez le style du titre</a:t>
            </a:r>
          </a:p>
        </p:txBody>
      </p:sp>
      <p:sp>
        <p:nvSpPr>
          <p:cNvPr id="14" name="Espace réservé du texte 4"/>
          <p:cNvSpPr>
            <a:spLocks noGrp="1"/>
          </p:cNvSpPr>
          <p:nvPr>
            <p:ph type="body" sz="quarter" idx="11" hasCustomPrompt="1"/>
          </p:nvPr>
        </p:nvSpPr>
        <p:spPr>
          <a:xfrm>
            <a:off x="365194" y="899284"/>
            <a:ext cx="11461475" cy="337232"/>
          </a:xfrm>
          <a:prstGeom prst="rect">
            <a:avLst/>
          </a:prstGeom>
        </p:spPr>
        <p:txBody>
          <a:bodyPr lIns="0" tIns="0" rIns="0" bIns="0" anchor="t"/>
          <a:lstStyle>
            <a:lvl1pPr marL="0" indent="0">
              <a:buNone/>
              <a:defRPr sz="2341">
                <a:solidFill>
                  <a:srgbClr val="027180"/>
                </a:solidFill>
                <a:latin typeface="+mj-lt"/>
              </a:defRPr>
            </a:lvl1pPr>
          </a:lstStyle>
          <a:p>
            <a:pPr lvl="0"/>
            <a:r>
              <a:rPr lang="fr-FR" noProof="0"/>
              <a:t>Sous-titre ou suite de titre (optionnel)</a:t>
            </a:r>
          </a:p>
        </p:txBody>
      </p:sp>
      <p:sp>
        <p:nvSpPr>
          <p:cNvPr id="9" name="Espace réservé du contenu 8"/>
          <p:cNvSpPr>
            <a:spLocks noGrp="1"/>
          </p:cNvSpPr>
          <p:nvPr>
            <p:ph sz="quarter" idx="13" hasCustomPrompt="1"/>
          </p:nvPr>
        </p:nvSpPr>
        <p:spPr>
          <a:xfrm>
            <a:off x="304928" y="1511883"/>
            <a:ext cx="11408128" cy="4550519"/>
          </a:xfrm>
          <a:prstGeom prst="rect">
            <a:avLst/>
          </a:prstGeom>
        </p:spPr>
        <p:txBody>
          <a:bodyPr/>
          <a:lstStyle>
            <a:lvl1pPr>
              <a:lnSpc>
                <a:spcPct val="100000"/>
              </a:lnSpc>
              <a:buClr>
                <a:srgbClr val="027180"/>
              </a:buClr>
              <a:buSzPct val="85000"/>
              <a:buFont typeface="fleche_rond" pitchFamily="2" charset="0"/>
              <a:buChar char=""/>
              <a:defRPr sz="2185">
                <a:latin typeface="+mj-lt"/>
              </a:defRPr>
            </a:lvl1pPr>
            <a:lvl2pPr>
              <a:lnSpc>
                <a:spcPct val="100000"/>
              </a:lnSpc>
              <a:buClr>
                <a:srgbClr val="027180"/>
              </a:buClr>
              <a:buSzPct val="85000"/>
              <a:buFont typeface="fleche_rond" pitchFamily="2" charset="0"/>
              <a:buChar char=""/>
              <a:defRPr sz="1873">
                <a:latin typeface="+mj-lt"/>
              </a:defRPr>
            </a:lvl2pPr>
            <a:lvl3pPr marL="1261105" indent="-279971">
              <a:lnSpc>
                <a:spcPct val="100000"/>
              </a:lnSpc>
              <a:buFont typeface="Source Sans Pro" pitchFamily="34" charset="0"/>
              <a:buChar char="–"/>
              <a:defRPr sz="1561">
                <a:latin typeface="+mj-lt"/>
              </a:defRPr>
            </a:lvl3pPr>
            <a:lvl4pPr marL="1399851" indent="-138746">
              <a:lnSpc>
                <a:spcPct val="100000"/>
              </a:lnSpc>
              <a:buFont typeface="Source Sans Pro" pitchFamily="34" charset="0"/>
              <a:buChar char="•"/>
              <a:defRPr sz="1249">
                <a:latin typeface="+mj-lt"/>
              </a:defRPr>
            </a:lvl4pPr>
            <a:lvl5pPr marL="1677344" indent="-138746">
              <a:lnSpc>
                <a:spcPct val="100000"/>
              </a:lnSpc>
              <a:buFont typeface="Source Sans Pro" pitchFamily="34" charset="0"/>
              <a:buChar char="&gt;"/>
              <a:defRPr sz="936">
                <a:latin typeface="+mj-lt"/>
              </a:defRPr>
            </a:lvl5pPr>
          </a:lstStyle>
          <a:p>
            <a:pPr lvl="0"/>
            <a:r>
              <a:rPr lang="fr-FR" noProof="0"/>
              <a:t>Cliquez pour modifier les styles du texte du masque</a:t>
            </a:r>
          </a:p>
          <a:p>
            <a:pPr lvl="1"/>
            <a:r>
              <a:rPr lang="fr-FR" noProof="0"/>
              <a:t>Deuxième niveau </a:t>
            </a:r>
          </a:p>
          <a:p>
            <a:pPr lvl="2"/>
            <a:r>
              <a:rPr lang="fr-FR" noProof="0"/>
              <a:t>Troisième niveau</a:t>
            </a:r>
          </a:p>
          <a:p>
            <a:pPr lvl="3"/>
            <a:r>
              <a:rPr lang="fr-FR" noProof="0"/>
              <a:t>Quatrième niveau</a:t>
            </a:r>
          </a:p>
          <a:p>
            <a:pPr lvl="4"/>
            <a:r>
              <a:rPr lang="fr-FR" noProof="0"/>
              <a:t>Cinquième niveau</a:t>
            </a:r>
          </a:p>
        </p:txBody>
      </p:sp>
      <p:sp>
        <p:nvSpPr>
          <p:cNvPr id="10" name="Espace réservé de la date 1"/>
          <p:cNvSpPr>
            <a:spLocks noGrp="1"/>
          </p:cNvSpPr>
          <p:nvPr>
            <p:ph type="dt" sz="half" idx="10"/>
          </p:nvPr>
        </p:nvSpPr>
        <p:spPr>
          <a:xfrm>
            <a:off x="609476" y="6340935"/>
            <a:ext cx="2844222" cy="364338"/>
          </a:xfrm>
          <a:prstGeom prst="rect">
            <a:avLst/>
          </a:prstGeom>
        </p:spPr>
        <p:txBody>
          <a:bodyPr/>
          <a:lstStyle>
            <a:lvl1pPr>
              <a:defRPr>
                <a:latin typeface="+mj-lt"/>
              </a:defRPr>
            </a:lvl1pPr>
          </a:lstStyle>
          <a:p>
            <a:r>
              <a:rPr lang="fr-FR"/>
              <a:t>Reporting DSI</a:t>
            </a:r>
          </a:p>
        </p:txBody>
      </p:sp>
      <p:sp>
        <p:nvSpPr>
          <p:cNvPr id="11" name="Espace réservé du pied de page 2"/>
          <p:cNvSpPr>
            <a:spLocks noGrp="1"/>
          </p:cNvSpPr>
          <p:nvPr>
            <p:ph type="ftr" sz="quarter" idx="14"/>
          </p:nvPr>
        </p:nvSpPr>
        <p:spPr>
          <a:xfrm>
            <a:off x="4164754" y="6340935"/>
            <a:ext cx="3862492" cy="364338"/>
          </a:xfrm>
          <a:prstGeom prst="rect">
            <a:avLst/>
          </a:prstGeom>
        </p:spPr>
        <p:txBody>
          <a:bodyPr/>
          <a:lstStyle>
            <a:lvl1pPr>
              <a:defRPr>
                <a:latin typeface="+mj-lt"/>
              </a:defRPr>
            </a:lvl1pPr>
          </a:lstStyle>
          <a:p>
            <a:r>
              <a:rPr lang="fr-FR"/>
              <a:t>MENTION DE CONFIDENTIALITÉ</a:t>
            </a:r>
          </a:p>
        </p:txBody>
      </p:sp>
    </p:spTree>
    <p:extLst>
      <p:ext uri="{BB962C8B-B14F-4D97-AF65-F5344CB8AC3E}">
        <p14:creationId xmlns:p14="http://schemas.microsoft.com/office/powerpoint/2010/main" val="20432796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Disposition personnalisé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63C4FA-66EC-E918-9EA2-A9DE75E60780}"/>
              </a:ext>
            </a:extLst>
          </p:cNvPr>
          <p:cNvSpPr>
            <a:spLocks noGrp="1"/>
          </p:cNvSpPr>
          <p:nvPr>
            <p:ph type="title" hasCustomPrompt="1"/>
          </p:nvPr>
        </p:nvSpPr>
        <p:spPr>
          <a:xfrm>
            <a:off x="1813412" y="2755760"/>
            <a:ext cx="8766141" cy="1806192"/>
          </a:xfrm>
          <a:effectLst>
            <a:outerShdw blurRad="152400" dist="152400" dir="9600000" algn="tr" rotWithShape="0">
              <a:prstClr val="black">
                <a:alpha val="40000"/>
              </a:prstClr>
            </a:outerShdw>
          </a:effectLst>
        </p:spPr>
        <p:txBody>
          <a:bodyPr>
            <a:noAutofit/>
          </a:bodyPr>
          <a:lstStyle>
            <a:lvl1pPr algn="ctr">
              <a:defRPr sz="13800">
                <a:solidFill>
                  <a:schemeClr val="accent1"/>
                </a:solidFill>
                <a:latin typeface="Aharoni" panose="02010803020104030203" pitchFamily="2" charset="-79"/>
                <a:cs typeface="Aharoni" panose="02010803020104030203" pitchFamily="2" charset="-79"/>
              </a:defRPr>
            </a:lvl1pPr>
          </a:lstStyle>
          <a:p>
            <a:r>
              <a:rPr lang="fr-FR" dirty="0"/>
              <a:t>DEVDAY</a:t>
            </a:r>
          </a:p>
        </p:txBody>
      </p:sp>
      <p:sp>
        <p:nvSpPr>
          <p:cNvPr id="12" name="ZoneTexte 11">
            <a:extLst>
              <a:ext uri="{FF2B5EF4-FFF2-40B4-BE49-F238E27FC236}">
                <a16:creationId xmlns:a16="http://schemas.microsoft.com/office/drawing/2014/main" id="{1909BAA8-F364-4C46-3B49-5C00C37FC414}"/>
              </a:ext>
            </a:extLst>
          </p:cNvPr>
          <p:cNvSpPr txBox="1"/>
          <p:nvPr userDrawn="1"/>
        </p:nvSpPr>
        <p:spPr>
          <a:xfrm>
            <a:off x="3073127" y="4232814"/>
            <a:ext cx="6246710" cy="461665"/>
          </a:xfrm>
          <a:prstGeom prst="rect">
            <a:avLst/>
          </a:prstGeom>
          <a:noFill/>
          <a:effectLst>
            <a:outerShdw blurRad="50800" dist="38100" dir="8100000" algn="tr" rotWithShape="0">
              <a:prstClr val="black"/>
            </a:outerShdw>
          </a:effectLst>
        </p:spPr>
        <p:txBody>
          <a:bodyPr wrap="none" rtlCol="0">
            <a:spAutoFit/>
          </a:bodyPr>
          <a:lstStyle/>
          <a:p>
            <a:r>
              <a:rPr lang="fr-FR" sz="2400" b="1" dirty="0">
                <a:solidFill>
                  <a:schemeClr val="bg1">
                    <a:lumMod val="90000"/>
                  </a:schemeClr>
                </a:solidFill>
              </a:rPr>
              <a:t>ELEVATING THE DEVELOPERS’ COMMUNITY</a:t>
            </a:r>
          </a:p>
        </p:txBody>
      </p:sp>
      <p:sp>
        <p:nvSpPr>
          <p:cNvPr id="13" name="ZoneTexte 12">
            <a:extLst>
              <a:ext uri="{FF2B5EF4-FFF2-40B4-BE49-F238E27FC236}">
                <a16:creationId xmlns:a16="http://schemas.microsoft.com/office/drawing/2014/main" id="{F991890C-B74D-630C-A2EB-E284E190B5AF}"/>
              </a:ext>
            </a:extLst>
          </p:cNvPr>
          <p:cNvSpPr txBox="1"/>
          <p:nvPr userDrawn="1"/>
        </p:nvSpPr>
        <p:spPr>
          <a:xfrm>
            <a:off x="4917702" y="1881499"/>
            <a:ext cx="2557560" cy="584775"/>
          </a:xfrm>
          <a:prstGeom prst="rect">
            <a:avLst/>
          </a:prstGeom>
          <a:noFill/>
          <a:effectLst>
            <a:outerShdw blurRad="50800" dist="38100" dir="8100000" algn="tr" rotWithShape="0">
              <a:prstClr val="black"/>
            </a:outerShdw>
          </a:effectLst>
        </p:spPr>
        <p:txBody>
          <a:bodyPr wrap="none" rtlCol="0">
            <a:spAutoFit/>
          </a:bodyPr>
          <a:lstStyle/>
          <a:p>
            <a:r>
              <a:rPr lang="fr-FR" sz="3200" b="1" dirty="0">
                <a:solidFill>
                  <a:schemeClr val="bg1"/>
                </a:solidFill>
              </a:rPr>
              <a:t>07.NOV.2024</a:t>
            </a:r>
          </a:p>
        </p:txBody>
      </p:sp>
      <p:sp>
        <p:nvSpPr>
          <p:cNvPr id="15" name="Ellipse 14">
            <a:extLst>
              <a:ext uri="{FF2B5EF4-FFF2-40B4-BE49-F238E27FC236}">
                <a16:creationId xmlns:a16="http://schemas.microsoft.com/office/drawing/2014/main" id="{03F75F38-1404-C6EE-762F-31DB9C5B79D1}"/>
              </a:ext>
            </a:extLst>
          </p:cNvPr>
          <p:cNvSpPr/>
          <p:nvPr userDrawn="1"/>
        </p:nvSpPr>
        <p:spPr>
          <a:xfrm>
            <a:off x="3515350" y="1225899"/>
            <a:ext cx="1287051" cy="1240375"/>
          </a:xfrm>
          <a:prstGeom prst="ellipse">
            <a:avLst/>
          </a:prstGeom>
          <a:solidFill>
            <a:schemeClr val="tx2">
              <a:alpha val="6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b="1" kern="1200" dirty="0">
                <a:solidFill>
                  <a:schemeClr val="bg1"/>
                </a:solidFill>
                <a:latin typeface="+mn-lt"/>
                <a:ea typeface="+mn-ea"/>
                <a:cs typeface="+mn-cs"/>
              </a:rPr>
              <a:t>10</a:t>
            </a:r>
            <a:endParaRPr lang="fr-FR" sz="1800" b="1" kern="1200" dirty="0">
              <a:solidFill>
                <a:schemeClr val="bg1"/>
              </a:solidFill>
              <a:latin typeface="+mn-lt"/>
              <a:ea typeface="+mn-ea"/>
              <a:cs typeface="+mn-cs"/>
            </a:endParaRPr>
          </a:p>
          <a:p>
            <a:pPr algn="ctr"/>
            <a:r>
              <a:rPr lang="fr-FR" sz="1800" b="1" kern="1200" dirty="0">
                <a:solidFill>
                  <a:schemeClr val="bg1"/>
                </a:solidFill>
                <a:latin typeface="+mn-lt"/>
                <a:ea typeface="+mn-ea"/>
                <a:cs typeface="+mn-cs"/>
              </a:rPr>
              <a:t>YEARS</a:t>
            </a:r>
          </a:p>
        </p:txBody>
      </p:sp>
    </p:spTree>
    <p:extLst>
      <p:ext uri="{BB962C8B-B14F-4D97-AF65-F5344CB8AC3E}">
        <p14:creationId xmlns:p14="http://schemas.microsoft.com/office/powerpoint/2010/main" val="1501233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FAF4-26AF-8C78-EB65-4D3C0A8DB581}"/>
              </a:ext>
            </a:extLst>
          </p:cNvPr>
          <p:cNvSpPr>
            <a:spLocks noGrp="1"/>
          </p:cNvSpPr>
          <p:nvPr>
            <p:ph type="title" hasCustomPrompt="1"/>
          </p:nvPr>
        </p:nvSpPr>
        <p:spPr>
          <a:xfrm>
            <a:off x="7837714" y="6098037"/>
            <a:ext cx="4007310" cy="557439"/>
          </a:xfrm>
        </p:spPr>
        <p:txBody>
          <a:bodyPr>
            <a:noAutofit/>
          </a:bodyPr>
          <a:lstStyle>
            <a:lvl1pPr algn="r">
              <a:defRPr sz="3600">
                <a:solidFill>
                  <a:schemeClr val="bg1">
                    <a:lumMod val="25000"/>
                  </a:schemeClr>
                </a:solidFill>
              </a:defRPr>
            </a:lvl1pPr>
          </a:lstStyle>
          <a:p>
            <a:r>
              <a:rPr lang="fr-FR" dirty="0"/>
              <a:t>Nos sponsors</a:t>
            </a:r>
          </a:p>
        </p:txBody>
      </p:sp>
      <p:sp>
        <p:nvSpPr>
          <p:cNvPr id="3" name="Rectangle : coins arrondis 2">
            <a:extLst>
              <a:ext uri="{FF2B5EF4-FFF2-40B4-BE49-F238E27FC236}">
                <a16:creationId xmlns:a16="http://schemas.microsoft.com/office/drawing/2014/main" id="{33EAC8C9-0227-2046-615D-E8E89924E39E}"/>
              </a:ext>
            </a:extLst>
          </p:cNvPr>
          <p:cNvSpPr/>
          <p:nvPr userDrawn="1"/>
        </p:nvSpPr>
        <p:spPr>
          <a:xfrm>
            <a:off x="5086351" y="693965"/>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Oniryx">
            <a:extLst>
              <a:ext uri="{FF2B5EF4-FFF2-40B4-BE49-F238E27FC236}">
                <a16:creationId xmlns:a16="http://schemas.microsoft.com/office/drawing/2014/main" id="{921E7AD2-08A7-3B8C-6FAB-FE2B7D24FA0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82961" y="733425"/>
            <a:ext cx="1309007" cy="13090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 coins arrondis 3">
            <a:extLst>
              <a:ext uri="{FF2B5EF4-FFF2-40B4-BE49-F238E27FC236}">
                <a16:creationId xmlns:a16="http://schemas.microsoft.com/office/drawing/2014/main" id="{F0D8EEC1-49D6-C38B-63A7-1B2138F117EC}"/>
              </a:ext>
            </a:extLst>
          </p:cNvPr>
          <p:cNvSpPr/>
          <p:nvPr userDrawn="1"/>
        </p:nvSpPr>
        <p:spPr>
          <a:xfrm>
            <a:off x="2653394"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0" name="Picture 6" descr="delaware">
            <a:extLst>
              <a:ext uri="{FF2B5EF4-FFF2-40B4-BE49-F238E27FC236}">
                <a16:creationId xmlns:a16="http://schemas.microsoft.com/office/drawing/2014/main" id="{8AD1A62B-D3DB-E0E2-9538-68132DA2F8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53394" y="2612343"/>
            <a:ext cx="1445078" cy="14450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4">
            <a:extLst>
              <a:ext uri="{FF2B5EF4-FFF2-40B4-BE49-F238E27FC236}">
                <a16:creationId xmlns:a16="http://schemas.microsoft.com/office/drawing/2014/main" id="{A40C5899-48B6-91B9-7CD0-8B0CB2510817}"/>
              </a:ext>
            </a:extLst>
          </p:cNvPr>
          <p:cNvSpPr/>
          <p:nvPr userDrawn="1"/>
        </p:nvSpPr>
        <p:spPr>
          <a:xfrm>
            <a:off x="5086351"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D22709FF-6742-5759-69A1-7CFC9D0014A5}"/>
              </a:ext>
            </a:extLst>
          </p:cNvPr>
          <p:cNvSpPr/>
          <p:nvPr userDrawn="1"/>
        </p:nvSpPr>
        <p:spPr>
          <a:xfrm>
            <a:off x="7519308"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9EE8E0FF-BCA0-5DDE-F0E8-F68BBA66FA7A}"/>
              </a:ext>
            </a:extLst>
          </p:cNvPr>
          <p:cNvSpPr/>
          <p:nvPr userDrawn="1"/>
        </p:nvSpPr>
        <p:spPr>
          <a:xfrm>
            <a:off x="196946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E05DC1CB-ED28-E2D7-581C-F211AB17DEF0}"/>
              </a:ext>
            </a:extLst>
          </p:cNvPr>
          <p:cNvSpPr/>
          <p:nvPr userDrawn="1"/>
        </p:nvSpPr>
        <p:spPr>
          <a:xfrm>
            <a:off x="370369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a:extLst>
              <a:ext uri="{FF2B5EF4-FFF2-40B4-BE49-F238E27FC236}">
                <a16:creationId xmlns:a16="http://schemas.microsoft.com/office/drawing/2014/main" id="{E391C234-1E09-E872-2AE1-B0E16DFEDE3C}"/>
              </a:ext>
            </a:extLst>
          </p:cNvPr>
          <p:cNvSpPr/>
          <p:nvPr userDrawn="1"/>
        </p:nvSpPr>
        <p:spPr>
          <a:xfrm>
            <a:off x="5437926"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7FC0EF04-E8B0-AA04-1ADB-7F0DACFF1447}"/>
              </a:ext>
            </a:extLst>
          </p:cNvPr>
          <p:cNvSpPr/>
          <p:nvPr userDrawn="1"/>
        </p:nvSpPr>
        <p:spPr>
          <a:xfrm>
            <a:off x="735585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979BEC83-31F6-6E5E-BBED-98C55742D6C6}"/>
              </a:ext>
            </a:extLst>
          </p:cNvPr>
          <p:cNvSpPr/>
          <p:nvPr userDrawn="1"/>
        </p:nvSpPr>
        <p:spPr>
          <a:xfrm>
            <a:off x="927378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2" name="Picture 8" descr="Gaming1">
            <a:extLst>
              <a:ext uri="{FF2B5EF4-FFF2-40B4-BE49-F238E27FC236}">
                <a16:creationId xmlns:a16="http://schemas.microsoft.com/office/drawing/2014/main" id="{D3C40DFA-8D80-98DC-FB36-A43956D9A3C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083630" y="2959325"/>
            <a:ext cx="1481815" cy="80826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3009AACA-A547-995F-3EED-EB48F56CEDAC}"/>
              </a:ext>
            </a:extLst>
          </p:cNvPr>
          <p:cNvPicPr>
            <a:picLocks noChangeAspect="1"/>
          </p:cNvPicPr>
          <p:nvPr userDrawn="1"/>
        </p:nvPicPr>
        <p:blipFill>
          <a:blip r:embed="rId5"/>
          <a:stretch>
            <a:fillRect/>
          </a:stretch>
        </p:blipFill>
        <p:spPr>
          <a:xfrm>
            <a:off x="7991702" y="2807152"/>
            <a:ext cx="557439" cy="557439"/>
          </a:xfrm>
          <a:prstGeom prst="rect">
            <a:avLst/>
          </a:prstGeom>
        </p:spPr>
      </p:pic>
      <p:pic>
        <p:nvPicPr>
          <p:cNvPr id="18" name="Image 17">
            <a:extLst>
              <a:ext uri="{FF2B5EF4-FFF2-40B4-BE49-F238E27FC236}">
                <a16:creationId xmlns:a16="http://schemas.microsoft.com/office/drawing/2014/main" id="{3EC5C0E6-FCF4-9DC3-34B5-3EB4057A6F09}"/>
              </a:ext>
            </a:extLst>
          </p:cNvPr>
          <p:cNvPicPr>
            <a:picLocks noChangeAspect="1"/>
          </p:cNvPicPr>
          <p:nvPr userDrawn="1"/>
        </p:nvPicPr>
        <p:blipFill>
          <a:blip r:embed="rId6"/>
          <a:stretch>
            <a:fillRect/>
          </a:stretch>
        </p:blipFill>
        <p:spPr>
          <a:xfrm>
            <a:off x="7584620" y="3430978"/>
            <a:ext cx="1401537" cy="476384"/>
          </a:xfrm>
          <a:prstGeom prst="rect">
            <a:avLst/>
          </a:prstGeom>
        </p:spPr>
      </p:pic>
      <p:pic>
        <p:nvPicPr>
          <p:cNvPr id="1038" name="Picture 14" descr="Birdit">
            <a:extLst>
              <a:ext uri="{FF2B5EF4-FFF2-40B4-BE49-F238E27FC236}">
                <a16:creationId xmlns:a16="http://schemas.microsoft.com/office/drawing/2014/main" id="{AF7FDC48-9985-26AE-7149-2B3321A6D7CC}"/>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43853" y="4923703"/>
            <a:ext cx="971169" cy="9711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evApps">
            <a:extLst>
              <a:ext uri="{FF2B5EF4-FFF2-40B4-BE49-F238E27FC236}">
                <a16:creationId xmlns:a16="http://schemas.microsoft.com/office/drawing/2014/main" id="{B5C1336B-FCEB-D28C-641E-AD3AB37F96F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741112" y="4930560"/>
            <a:ext cx="957454" cy="95745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IC Belgique">
            <a:extLst>
              <a:ext uri="{FF2B5EF4-FFF2-40B4-BE49-F238E27FC236}">
                <a16:creationId xmlns:a16="http://schemas.microsoft.com/office/drawing/2014/main" id="{AB997EC6-5D71-5BD0-05CF-D3A78204BD8A}"/>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488952" y="4862620"/>
            <a:ext cx="1093334" cy="109333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nse of Tech">
            <a:extLst>
              <a:ext uri="{FF2B5EF4-FFF2-40B4-BE49-F238E27FC236}">
                <a16:creationId xmlns:a16="http://schemas.microsoft.com/office/drawing/2014/main" id="{94CAA0E0-502E-0736-DB8B-0655904A0687}"/>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526404" y="5007657"/>
            <a:ext cx="803259" cy="80325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parkle">
            <a:extLst>
              <a:ext uri="{FF2B5EF4-FFF2-40B4-BE49-F238E27FC236}">
                <a16:creationId xmlns:a16="http://schemas.microsoft.com/office/drawing/2014/main" id="{E6D5AC94-1869-A3C6-D333-F3B914538DA3}"/>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414615" y="4977939"/>
            <a:ext cx="862693" cy="862693"/>
          </a:xfrm>
          <a:prstGeom prst="rect">
            <a:avLst/>
          </a:prstGeom>
          <a:noFill/>
          <a:extLst>
            <a:ext uri="{909E8E84-426E-40DD-AFC4-6F175D3DCCD1}">
              <a14:hiddenFill xmlns:a14="http://schemas.microsoft.com/office/drawing/2010/main">
                <a:solidFill>
                  <a:srgbClr val="FFFFFF"/>
                </a:solidFill>
              </a14:hiddenFill>
            </a:ext>
          </a:extLst>
        </p:spPr>
      </p:pic>
      <p:sp>
        <p:nvSpPr>
          <p:cNvPr id="19" name="Titre 1">
            <a:extLst>
              <a:ext uri="{FF2B5EF4-FFF2-40B4-BE49-F238E27FC236}">
                <a16:creationId xmlns:a16="http://schemas.microsoft.com/office/drawing/2014/main" id="{DE0596BB-BDC5-F976-FBB1-FB49773B8842}"/>
              </a:ext>
            </a:extLst>
          </p:cNvPr>
          <p:cNvSpPr txBox="1">
            <a:spLocks/>
          </p:cNvSpPr>
          <p:nvPr userDrawn="1"/>
        </p:nvSpPr>
        <p:spPr>
          <a:xfrm>
            <a:off x="3833809" y="145825"/>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rgbClr val="00B050"/>
                </a:solidFill>
                <a:effectLst>
                  <a:glow rad="88900">
                    <a:srgbClr val="66FF66"/>
                  </a:glow>
                </a:effectLst>
              </a:rPr>
              <a:t>PLATINIUM</a:t>
            </a:r>
          </a:p>
        </p:txBody>
      </p:sp>
      <p:sp>
        <p:nvSpPr>
          <p:cNvPr id="20" name="Titre 1">
            <a:extLst>
              <a:ext uri="{FF2B5EF4-FFF2-40B4-BE49-F238E27FC236}">
                <a16:creationId xmlns:a16="http://schemas.microsoft.com/office/drawing/2014/main" id="{9DB6B41C-755E-EA35-AB9E-6D97A13B45D7}"/>
              </a:ext>
            </a:extLst>
          </p:cNvPr>
          <p:cNvSpPr txBox="1">
            <a:spLocks/>
          </p:cNvSpPr>
          <p:nvPr userDrawn="1"/>
        </p:nvSpPr>
        <p:spPr>
          <a:xfrm>
            <a:off x="3877650" y="2131951"/>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3">
                    <a:lumMod val="75000"/>
                  </a:schemeClr>
                </a:solidFill>
                <a:effectLst>
                  <a:glow rad="88900">
                    <a:schemeClr val="accent1"/>
                  </a:glow>
                </a:effectLst>
              </a:rPr>
              <a:t>GOLD</a:t>
            </a:r>
          </a:p>
        </p:txBody>
      </p:sp>
      <p:sp>
        <p:nvSpPr>
          <p:cNvPr id="21" name="Titre 1">
            <a:extLst>
              <a:ext uri="{FF2B5EF4-FFF2-40B4-BE49-F238E27FC236}">
                <a16:creationId xmlns:a16="http://schemas.microsoft.com/office/drawing/2014/main" id="{C97F050A-6588-722B-3ECA-EA6AAFA8FC62}"/>
              </a:ext>
            </a:extLst>
          </p:cNvPr>
          <p:cNvSpPr txBox="1">
            <a:spLocks/>
          </p:cNvSpPr>
          <p:nvPr userDrawn="1"/>
        </p:nvSpPr>
        <p:spPr>
          <a:xfrm>
            <a:off x="3984392" y="4276487"/>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6">
                    <a:lumMod val="50000"/>
                  </a:schemeClr>
                </a:solidFill>
                <a:effectLst>
                  <a:glow rad="88900">
                    <a:schemeClr val="accent6"/>
                  </a:glow>
                </a:effectLst>
              </a:rPr>
              <a:t>PARTNER</a:t>
            </a:r>
          </a:p>
        </p:txBody>
      </p:sp>
    </p:spTree>
    <p:extLst>
      <p:ext uri="{BB962C8B-B14F-4D97-AF65-F5344CB8AC3E}">
        <p14:creationId xmlns:p14="http://schemas.microsoft.com/office/powerpoint/2010/main" val="4121943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24E5B-1D12-9FB9-ACDB-DE760F630FF2}"/>
              </a:ext>
            </a:extLst>
          </p:cNvPr>
          <p:cNvSpPr>
            <a:spLocks noGrp="1"/>
          </p:cNvSpPr>
          <p:nvPr>
            <p:ph type="title"/>
          </p:nvPr>
        </p:nvSpPr>
        <p:spPr>
          <a:xfrm>
            <a:off x="443596" y="3196570"/>
            <a:ext cx="5652404" cy="1325563"/>
          </a:xfrm>
        </p:spPr>
        <p:txBody>
          <a:bodyPr/>
          <a:lstStyle/>
          <a:p>
            <a:r>
              <a:rPr lang="fr-FR" dirty="0"/>
              <a:t>Modifiez le style du titre</a:t>
            </a:r>
          </a:p>
        </p:txBody>
      </p:sp>
      <p:sp>
        <p:nvSpPr>
          <p:cNvPr id="6" name="Titre 1">
            <a:extLst>
              <a:ext uri="{FF2B5EF4-FFF2-40B4-BE49-F238E27FC236}">
                <a16:creationId xmlns:a16="http://schemas.microsoft.com/office/drawing/2014/main" id="{3AEC88AB-8736-111A-0911-256C1A837A98}"/>
              </a:ext>
            </a:extLst>
          </p:cNvPr>
          <p:cNvSpPr txBox="1">
            <a:spLocks/>
          </p:cNvSpPr>
          <p:nvPr userDrawn="1"/>
        </p:nvSpPr>
        <p:spPr>
          <a:xfrm rot="5400000">
            <a:off x="10157792" y="1251278"/>
            <a:ext cx="2670313" cy="898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err="1"/>
              <a:t>Summary</a:t>
            </a:r>
            <a:endParaRPr lang="fr-FR" b="1" dirty="0"/>
          </a:p>
        </p:txBody>
      </p:sp>
      <p:pic>
        <p:nvPicPr>
          <p:cNvPr id="10" name="Image 9" descr="Une image contenant plafond, Ambré, éclairage, intérieur&#10;&#10;Description générée automatiquement">
            <a:extLst>
              <a:ext uri="{FF2B5EF4-FFF2-40B4-BE49-F238E27FC236}">
                <a16:creationId xmlns:a16="http://schemas.microsoft.com/office/drawing/2014/main" id="{CA506100-F0F3-7AE3-5CF5-B96ABD06FF1D}"/>
              </a:ext>
            </a:extLst>
          </p:cNvPr>
          <p:cNvPicPr>
            <a:picLocks noChangeAspect="1"/>
          </p:cNvPicPr>
          <p:nvPr userDrawn="1"/>
        </p:nvPicPr>
        <p:blipFill>
          <a:blip r:embed="rId2">
            <a:extLst>
              <a:ext uri="{28A0092B-C50C-407E-A947-70E740481C1C}">
                <a14:useLocalDpi xmlns:a14="http://schemas.microsoft.com/office/drawing/2010/main" val="0"/>
              </a:ext>
            </a:extLst>
          </a:blip>
          <a:srcRect l="6437" t="36308"/>
          <a:stretch/>
        </p:blipFill>
        <p:spPr>
          <a:xfrm>
            <a:off x="436229" y="401914"/>
            <a:ext cx="5812957" cy="2596735"/>
          </a:xfrm>
          <a:prstGeom prst="rect">
            <a:avLst/>
          </a:prstGeom>
        </p:spPr>
      </p:pic>
      <p:sp>
        <p:nvSpPr>
          <p:cNvPr id="11" name="ZoneTexte 10">
            <a:extLst>
              <a:ext uri="{FF2B5EF4-FFF2-40B4-BE49-F238E27FC236}">
                <a16:creationId xmlns:a16="http://schemas.microsoft.com/office/drawing/2014/main" id="{3EE33AE8-B7E0-D834-A093-7D631ECAD167}"/>
              </a:ext>
            </a:extLst>
          </p:cNvPr>
          <p:cNvSpPr txBox="1"/>
          <p:nvPr userDrawn="1"/>
        </p:nvSpPr>
        <p:spPr>
          <a:xfrm>
            <a:off x="6818244" y="1963577"/>
            <a:ext cx="3656642" cy="3261855"/>
          </a:xfrm>
          <a:prstGeom prst="rect">
            <a:avLst/>
          </a:prstGeom>
          <a:noFill/>
        </p:spPr>
        <p:txBody>
          <a:bodyPr wrap="none" rtlCol="0">
            <a:spAutoFit/>
          </a:bodyPr>
          <a:lstStyle/>
          <a:p>
            <a:pPr>
              <a:lnSpc>
                <a:spcPct val="150000"/>
              </a:lnSpc>
            </a:pPr>
            <a:r>
              <a:rPr lang="fr-FR" sz="2800" dirty="0"/>
              <a:t>Introduction                </a:t>
            </a:r>
            <a:r>
              <a:rPr lang="fr-FR" sz="2800" b="1" dirty="0"/>
              <a:t>03</a:t>
            </a:r>
          </a:p>
          <a:p>
            <a:pPr>
              <a:lnSpc>
                <a:spcPct val="150000"/>
              </a:lnSpc>
            </a:pPr>
            <a:r>
              <a:rPr lang="fr-FR" sz="2800" b="0" dirty="0"/>
              <a:t>Part .1</a:t>
            </a:r>
            <a:r>
              <a:rPr lang="fr-FR" sz="2800" b="1" dirty="0"/>
              <a:t>                            05</a:t>
            </a:r>
          </a:p>
          <a:p>
            <a:pPr>
              <a:lnSpc>
                <a:spcPct val="150000"/>
              </a:lnSpc>
            </a:pPr>
            <a:r>
              <a:rPr lang="fr-FR" sz="2800" b="0" dirty="0"/>
              <a:t>Part. 2</a:t>
            </a:r>
            <a:r>
              <a:rPr lang="fr-FR" sz="2800" b="1" dirty="0"/>
              <a:t>                            06</a:t>
            </a:r>
          </a:p>
          <a:p>
            <a:pPr>
              <a:lnSpc>
                <a:spcPct val="150000"/>
              </a:lnSpc>
            </a:pPr>
            <a:r>
              <a:rPr lang="fr-FR" sz="2800" b="0" dirty="0"/>
              <a:t>Part. 3                            </a:t>
            </a:r>
            <a:r>
              <a:rPr lang="fr-FR" sz="2800" b="1" dirty="0"/>
              <a:t>08</a:t>
            </a:r>
          </a:p>
          <a:p>
            <a:pPr>
              <a:lnSpc>
                <a:spcPct val="150000"/>
              </a:lnSpc>
            </a:pPr>
            <a:r>
              <a:rPr lang="fr-FR" sz="2800" b="0" dirty="0"/>
              <a:t>Conclusion</a:t>
            </a:r>
            <a:r>
              <a:rPr lang="fr-FR" sz="2800" b="1" dirty="0"/>
              <a:t>                 10</a:t>
            </a:r>
          </a:p>
        </p:txBody>
      </p:sp>
    </p:spTree>
    <p:extLst>
      <p:ext uri="{BB962C8B-B14F-4D97-AF65-F5344CB8AC3E}">
        <p14:creationId xmlns:p14="http://schemas.microsoft.com/office/powerpoint/2010/main" val="31519709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5053980" y="417443"/>
            <a:ext cx="6316385"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5804452" y="201764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pic>
        <p:nvPicPr>
          <p:cNvPr id="10" name="Image 9" descr="Une image contenant manège, carrousel, parc d’attractions, ciel&#10;&#10;Description générée automatiquement">
            <a:extLst>
              <a:ext uri="{FF2B5EF4-FFF2-40B4-BE49-F238E27FC236}">
                <a16:creationId xmlns:a16="http://schemas.microsoft.com/office/drawing/2014/main" id="{DF11E4B5-6B82-C0BF-98FD-47350003B116}"/>
              </a:ext>
            </a:extLst>
          </p:cNvPr>
          <p:cNvPicPr>
            <a:picLocks noChangeAspect="1"/>
          </p:cNvPicPr>
          <p:nvPr userDrawn="1"/>
        </p:nvPicPr>
        <p:blipFill>
          <a:blip r:embed="rId2">
            <a:extLst>
              <a:ext uri="{28A0092B-C50C-407E-A947-70E740481C1C}">
                <a14:useLocalDpi xmlns:a14="http://schemas.microsoft.com/office/drawing/2010/main" val="0"/>
              </a:ext>
            </a:extLst>
          </a:blip>
          <a:srcRect l="45356" r="8244"/>
          <a:stretch/>
        </p:blipFill>
        <p:spPr>
          <a:xfrm>
            <a:off x="472041" y="417443"/>
            <a:ext cx="3826565" cy="5411788"/>
          </a:xfrm>
          <a:prstGeom prst="rect">
            <a:avLst/>
          </a:prstGeom>
        </p:spPr>
      </p:pic>
    </p:spTree>
    <p:extLst>
      <p:ext uri="{BB962C8B-B14F-4D97-AF65-F5344CB8AC3E}">
        <p14:creationId xmlns:p14="http://schemas.microsoft.com/office/powerpoint/2010/main" val="1370551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472042" y="427382"/>
            <a:ext cx="5889002"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472041" y="212697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pic>
        <p:nvPicPr>
          <p:cNvPr id="5" name="Image 4" descr="Une image contenant manège, ciel, parc d’attractions, foire&#10;&#10;Description générée automatiquement">
            <a:extLst>
              <a:ext uri="{FF2B5EF4-FFF2-40B4-BE49-F238E27FC236}">
                <a16:creationId xmlns:a16="http://schemas.microsoft.com/office/drawing/2014/main" id="{70B722DB-52FE-98AE-6532-41EA211506ED}"/>
              </a:ext>
            </a:extLst>
          </p:cNvPr>
          <p:cNvPicPr>
            <a:picLocks noChangeAspect="1"/>
          </p:cNvPicPr>
          <p:nvPr userDrawn="1"/>
        </p:nvPicPr>
        <p:blipFill>
          <a:blip r:embed="rId2">
            <a:extLst>
              <a:ext uri="{28A0092B-C50C-407E-A947-70E740481C1C}">
                <a14:useLocalDpi xmlns:a14="http://schemas.microsoft.com/office/drawing/2010/main" val="0"/>
              </a:ext>
            </a:extLst>
          </a:blip>
          <a:srcRect l="31717" r="9587"/>
          <a:stretch/>
        </p:blipFill>
        <p:spPr>
          <a:xfrm>
            <a:off x="6679096" y="496956"/>
            <a:ext cx="4969565" cy="5555974"/>
          </a:xfrm>
          <a:prstGeom prst="rect">
            <a:avLst/>
          </a:prstGeom>
        </p:spPr>
      </p:pic>
    </p:spTree>
    <p:extLst>
      <p:ext uri="{BB962C8B-B14F-4D97-AF65-F5344CB8AC3E}">
        <p14:creationId xmlns:p14="http://schemas.microsoft.com/office/powerpoint/2010/main" val="41277680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940441-2B9C-CBCC-14E5-D4BD087CF20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FB1A501-BE25-255F-BB78-059AEF50F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5791027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928BB-3998-0322-E650-03A8C70EBFD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9EA35A-5383-F440-1F5F-585E4916494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89473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01/04/2025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12C751-FDAE-5A08-7CE8-14CC877F27F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67576B5-DFE6-C86C-E104-4CCEE2FD11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95946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6D9BF4-9038-D28E-6D3D-ED8A70E545E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624B5BD-B658-1DC0-A440-B9C31003270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779D09C-6111-B7F9-9F6F-CEE3472592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176269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F48FE9-E058-2ECD-4468-F9EF79A6501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2656C19-904C-1666-6A09-28BD95EE7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8F90139-B08D-E5A7-EBEF-718290A5039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FC7C0C4-0936-14E1-5845-98A0EE8EE9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00879BE-7A12-A61C-84AA-475C3E6C94D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89211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CFE7EC-B65A-2B6C-4D93-8EA61C663F21}"/>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7186945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299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A56BCF-0FA9-4622-B16A-5AFC169D980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924EF24-6FB0-2F40-217A-2332F99B4D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464648B-8E20-4220-D804-01D0E4123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690430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01/04/2025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01/04/2025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01/04/2025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01/04/2025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01/04/2025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01/04/2025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01/04/2025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01/04/2025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7000">
              <a:srgbClr val="FDF1D4">
                <a:alpha val="34902"/>
              </a:srgbClr>
            </a:gs>
            <a:gs pos="100000">
              <a:srgbClr val="FBE6B2"/>
            </a:gs>
          </a:gsLst>
          <a:lin ang="5400000" scaled="1"/>
        </a:gra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ADD7BE6-217B-885F-DC8F-DEFC24A517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A2CAC1B-568A-BB97-DE04-744256975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7" name="Image 6">
            <a:extLst>
              <a:ext uri="{FF2B5EF4-FFF2-40B4-BE49-F238E27FC236}">
                <a16:creationId xmlns:a16="http://schemas.microsoft.com/office/drawing/2014/main" id="{3693676E-ABB2-E54A-9E87-DEE30AF55EE8}"/>
              </a:ext>
            </a:extLst>
          </p:cNvPr>
          <p:cNvPicPr>
            <a:picLocks noChangeAspect="1"/>
          </p:cNvPicPr>
          <p:nvPr userDrawn="1"/>
        </p:nvPicPr>
        <p:blipFill>
          <a:blip r:embed="rId15"/>
          <a:stretch>
            <a:fillRect/>
          </a:stretch>
        </p:blipFill>
        <p:spPr>
          <a:xfrm>
            <a:off x="211684" y="6174451"/>
            <a:ext cx="1507786" cy="547024"/>
          </a:xfrm>
          <a:prstGeom prst="rect">
            <a:avLst/>
          </a:prstGeom>
        </p:spPr>
      </p:pic>
    </p:spTree>
    <p:extLst>
      <p:ext uri="{BB962C8B-B14F-4D97-AF65-F5344CB8AC3E}">
        <p14:creationId xmlns:p14="http://schemas.microsoft.com/office/powerpoint/2010/main" val="29339605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18.sv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18.sv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keycloak.org/" TargetMode="Externa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6.jpe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sv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33.xml.rels><?xml version="1.0" encoding="UTF-8" standalone="yes"?>
<Relationships xmlns="http://schemas.openxmlformats.org/package/2006/relationships"><Relationship Id="rId2" Type="http://schemas.openxmlformats.org/officeDocument/2006/relationships/hyperlink" Target="https://www.devday.be/Speakers/Details/192"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 Id="rId6" Type="http://schemas.openxmlformats.org/officeDocument/2006/relationships/hyperlink" Target="https://fr.wikipedia.org/wiki/Coronavirus" TargetMode="External"/><Relationship Id="rId5" Type="http://schemas.openxmlformats.org/officeDocument/2006/relationships/image" Target="../media/image41.png"/><Relationship Id="rId4" Type="http://schemas.openxmlformats.org/officeDocument/2006/relationships/hyperlink" Target="https://fr.wikipedia.org/wiki/Attaque_de_l%27homme_du_milieu"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api.resource.fr/" TargetMode="External"/><Relationship Id="rId3" Type="http://schemas.openxmlformats.org/officeDocument/2006/relationships/image" Target="../media/image26.jpeg"/><Relationship Id="rId7" Type="http://schemas.openxmlformats.org/officeDocument/2006/relationships/hyperlink" Target="https://www.singlepageapp.f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bubblecode.net/fr/2016/01/22/comprendre-oauth2/" TargetMode="External"/><Relationship Id="rId5"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hyperlink" Target="https://api.authorization.fr/" TargetMode="External"/></Relationships>
</file>

<file path=ppt/slides/_rels/slide49.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web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8.sv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45.web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notesSlide" Target="../notesSlides/notesSlide12.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22.png"/><Relationship Id="rId5" Type="http://schemas.openxmlformats.org/officeDocument/2006/relationships/image" Target="../media/image46.webp"/><Relationship Id="rId4" Type="http://schemas.openxmlformats.org/officeDocument/2006/relationships/image" Target="../media/image45.webp"/></Relationships>
</file>

<file path=ppt/slides/_rels/slide62.xml.rels><?xml version="1.0" encoding="UTF-8" standalone="yes"?>
<Relationships xmlns="http://schemas.openxmlformats.org/package/2006/relationships"><Relationship Id="rId3" Type="http://schemas.openxmlformats.org/officeDocument/2006/relationships/image" Target="../media/image45.web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image" Target="../media/image45.webp"/><Relationship Id="rId7"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46.webp"/></Relationships>
</file>

<file path=ppt/slides/_rels/slide64.xml.rels><?xml version="1.0" encoding="UTF-8" standalone="yes"?>
<Relationships xmlns="http://schemas.openxmlformats.org/package/2006/relationships"><Relationship Id="rId3" Type="http://schemas.openxmlformats.org/officeDocument/2006/relationships/image" Target="../media/image45.web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65.xml.rels><?xml version="1.0" encoding="UTF-8" standalone="yes"?>
<Relationships xmlns="http://schemas.openxmlformats.org/package/2006/relationships"><Relationship Id="rId3" Type="http://schemas.openxmlformats.org/officeDocument/2006/relationships/image" Target="../media/image45.webp"/><Relationship Id="rId7" Type="http://schemas.openxmlformats.org/officeDocument/2006/relationships/image" Target="../media/image18.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46.webp"/></Relationships>
</file>

<file path=ppt/slides/_rels/slide66.xml.rels><?xml version="1.0" encoding="UTF-8" standalone="yes"?>
<Relationships xmlns="http://schemas.openxmlformats.org/package/2006/relationships"><Relationship Id="rId3" Type="http://schemas.openxmlformats.org/officeDocument/2006/relationships/image" Target="../media/image45.web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3" Type="http://schemas.openxmlformats.org/officeDocument/2006/relationships/image" Target="../media/image46.webp"/><Relationship Id="rId7" Type="http://schemas.openxmlformats.org/officeDocument/2006/relationships/image" Target="../media/image18.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45.webp"/></Relationships>
</file>

<file path=ppt/slides/_rels/slide68.xml.rels><?xml version="1.0" encoding="UTF-8" standalone="yes"?>
<Relationships xmlns="http://schemas.openxmlformats.org/package/2006/relationships"><Relationship Id="rId3" Type="http://schemas.openxmlformats.org/officeDocument/2006/relationships/image" Target="../media/image45.web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69.xml.rels><?xml version="1.0" encoding="UTF-8" standalone="yes"?>
<Relationships xmlns="http://schemas.openxmlformats.org/package/2006/relationships"><Relationship Id="rId3" Type="http://schemas.openxmlformats.org/officeDocument/2006/relationships/image" Target="../media/image46.webp"/><Relationship Id="rId7" Type="http://schemas.openxmlformats.org/officeDocument/2006/relationships/image" Target="../media/image18.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45.webp"/></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0.xml"/><Relationship Id="rId5" Type="http://schemas.openxmlformats.org/officeDocument/2006/relationships/image" Target="../media/image18.svg"/><Relationship Id="rId4" Type="http://schemas.openxmlformats.org/officeDocument/2006/relationships/image" Target="../media/image17.png"/></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7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7.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8.png"/><Relationship Id="rId9" Type="http://schemas.openxmlformats.org/officeDocument/2006/relationships/image" Target="../media/image18.svg"/></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7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6.jpeg"/><Relationship Id="rId7"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7.png"/><Relationship Id="rId4" Type="http://schemas.openxmlformats.org/officeDocument/2006/relationships/image" Target="../media/image28.pn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0.gif"/><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40F8B7-D6B7-0A11-6574-93CE78A0DE33}"/>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70641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89D147-589C-EE4F-ED12-0D2D4B6CCC46}"/>
              </a:ext>
            </a:extLst>
          </p:cNvPr>
          <p:cNvSpPr>
            <a:spLocks noGrp="1"/>
          </p:cNvSpPr>
          <p:nvPr>
            <p:ph type="title"/>
          </p:nvPr>
        </p:nvSpPr>
        <p:spPr>
          <a:xfrm>
            <a:off x="97972" y="0"/>
            <a:ext cx="10515600" cy="1325563"/>
          </a:xfrm>
        </p:spPr>
        <p:txBody>
          <a:bodyPr/>
          <a:lstStyle/>
          <a:p>
            <a:r>
              <a:rPr lang="fr-FR" dirty="0"/>
              <a:t>Content-Security-</a:t>
            </a:r>
            <a:r>
              <a:rPr lang="fr-FR" dirty="0" err="1"/>
              <a:t>Policies</a:t>
            </a:r>
            <a:r>
              <a:rPr lang="fr-FR" dirty="0"/>
              <a:t> (CSP)</a:t>
            </a:r>
          </a:p>
        </p:txBody>
      </p:sp>
      <p:sp>
        <p:nvSpPr>
          <p:cNvPr id="3" name="Espace réservé du contenu 2">
            <a:extLst>
              <a:ext uri="{FF2B5EF4-FFF2-40B4-BE49-F238E27FC236}">
                <a16:creationId xmlns:a16="http://schemas.microsoft.com/office/drawing/2014/main" id="{B99E630D-B2F7-7BAC-EBB5-14E9CCFF105B}"/>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F4A7DC57-E1AA-1436-0AC0-FF93583D6E8E}"/>
              </a:ext>
            </a:extLst>
          </p:cNvPr>
          <p:cNvSpPr txBox="1"/>
          <p:nvPr/>
        </p:nvSpPr>
        <p:spPr>
          <a:xfrm>
            <a:off x="342900" y="1141393"/>
            <a:ext cx="11353800" cy="4893647"/>
          </a:xfrm>
          <a:prstGeom prst="rect">
            <a:avLst/>
          </a:prstGeom>
          <a:noFill/>
        </p:spPr>
        <p:txBody>
          <a:bodyPr wrap="square">
            <a:spAutoFit/>
          </a:bodyPr>
          <a:lstStyle/>
          <a:p>
            <a:pPr algn="l" fontAlgn="base"/>
            <a:r>
              <a:rPr lang="fr-FR" sz="2400" b="0" i="0" dirty="0" err="1">
                <a:solidFill>
                  <a:srgbClr val="C00000"/>
                </a:solidFill>
                <a:effectLst/>
                <a:latin typeface="Aptos" panose="020B0004020202020204" pitchFamily="34" charset="0"/>
              </a:rPr>
              <a:t>add_header</a:t>
            </a:r>
            <a:r>
              <a:rPr lang="fr-FR" sz="2400" b="0" i="0" dirty="0">
                <a:solidFill>
                  <a:srgbClr val="C00000"/>
                </a:solidFill>
                <a:effectLst/>
                <a:latin typeface="Aptos" panose="020B0004020202020204" pitchFamily="34" charset="0"/>
              </a:rPr>
              <a:t> </a:t>
            </a:r>
            <a:r>
              <a:rPr lang="fr-FR" sz="2400" b="0" i="0" dirty="0">
                <a:solidFill>
                  <a:schemeClr val="bg2">
                    <a:lumMod val="50000"/>
                  </a:schemeClr>
                </a:solidFill>
                <a:effectLst/>
                <a:latin typeface="Aptos" panose="020B0004020202020204" pitchFamily="34" charset="0"/>
              </a:rPr>
              <a:t>Content-Security-Policy</a:t>
            </a:r>
            <a:r>
              <a:rPr lang="fr-FR" sz="2400" b="0" i="0" dirty="0">
                <a:solidFill>
                  <a:srgbClr val="000000"/>
                </a:solidFill>
                <a:effectLst/>
                <a:latin typeface="Aptos" panose="020B0004020202020204" pitchFamily="34" charset="0"/>
              </a:rPr>
              <a:t> "default-src 'self'; script-src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unsafe-eval</a:t>
            </a:r>
            <a:r>
              <a:rPr lang="fr-FR" sz="2400" b="0" i="0" dirty="0">
                <a:solidFill>
                  <a:srgbClr val="000000"/>
                </a:solidFill>
                <a:effectLst/>
                <a:latin typeface="Aptos" panose="020B0004020202020204" pitchFamily="34" charset="0"/>
              </a:rPr>
              <a:t>'; style-src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img</a:t>
            </a:r>
            <a:r>
              <a:rPr lang="fr-FR" sz="2400" b="0" i="0" dirty="0">
                <a:solidFill>
                  <a:srgbClr val="000000"/>
                </a:solidFill>
                <a:effectLst/>
                <a:latin typeface="Aptos" panose="020B0004020202020204" pitchFamily="34" charset="0"/>
              </a:rPr>
              <a:t>-src 'self' data:; font-src 'self'; </a:t>
            </a:r>
            <a:r>
              <a:rPr lang="fr-FR" sz="2400" b="0" i="0" dirty="0" err="1">
                <a:solidFill>
                  <a:srgbClr val="000000"/>
                </a:solidFill>
                <a:effectLst/>
                <a:latin typeface="Aptos" panose="020B0004020202020204" pitchFamily="34" charset="0"/>
              </a:rPr>
              <a:t>connect</a:t>
            </a:r>
            <a:r>
              <a:rPr lang="fr-FR" sz="2400" b="0" i="0" dirty="0">
                <a:solidFill>
                  <a:srgbClr val="000000"/>
                </a:solidFill>
                <a:effectLst/>
                <a:latin typeface="Aptos" panose="020B0004020202020204" pitchFamily="34" charset="0"/>
              </a:rPr>
              <a:t>-src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media-src 'self'; </a:t>
            </a:r>
            <a:r>
              <a:rPr lang="fr-FR" sz="2400" b="0" i="0" dirty="0" err="1">
                <a:solidFill>
                  <a:srgbClr val="000000"/>
                </a:solidFill>
                <a:effectLst/>
                <a:latin typeface="Aptos" panose="020B0004020202020204" pitchFamily="34" charset="0"/>
              </a:rPr>
              <a:t>object</a:t>
            </a:r>
            <a:r>
              <a:rPr lang="fr-FR" sz="2400" b="0" i="0" dirty="0">
                <a:solidFill>
                  <a:srgbClr val="000000"/>
                </a:solidFill>
                <a:effectLst/>
                <a:latin typeface="Aptos" panose="020B0004020202020204" pitchFamily="34" charset="0"/>
              </a:rPr>
              <a:t>-src 'none'; frame-src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base-</a:t>
            </a:r>
            <a:r>
              <a:rPr lang="fr-FR" sz="2400" b="0" i="0" dirty="0" err="1">
                <a:solidFill>
                  <a:srgbClr val="000000"/>
                </a:solidFill>
                <a:effectLst/>
                <a:latin typeface="Aptos" panose="020B0004020202020204" pitchFamily="34" charset="0"/>
              </a:rPr>
              <a:t>uri</a:t>
            </a:r>
            <a:r>
              <a:rPr lang="fr-FR" sz="2400" b="0" i="0" dirty="0">
                <a:solidFill>
                  <a:srgbClr val="000000"/>
                </a:solidFill>
                <a:effectLst/>
                <a:latin typeface="Aptos" panose="020B0004020202020204" pitchFamily="34" charset="0"/>
              </a:rPr>
              <a:t> 'self'; </a:t>
            </a:r>
            <a:r>
              <a:rPr lang="fr-FR" sz="2400" b="0" i="0" dirty="0" err="1">
                <a:solidFill>
                  <a:srgbClr val="000000"/>
                </a:solidFill>
                <a:effectLst/>
                <a:latin typeface="Aptos" panose="020B0004020202020204" pitchFamily="34" charset="0"/>
              </a:rPr>
              <a:t>form</a:t>
            </a:r>
            <a:r>
              <a:rPr lang="fr-FR" sz="2400" b="0" i="0" dirty="0">
                <a:solidFill>
                  <a:srgbClr val="000000"/>
                </a:solidFill>
                <a:effectLst/>
                <a:latin typeface="Aptos" panose="020B0004020202020204" pitchFamily="34" charset="0"/>
              </a:rPr>
              <a:t>-action 'self'; frame-</a:t>
            </a:r>
            <a:r>
              <a:rPr lang="fr-FR" sz="2400" b="0" i="0" dirty="0" err="1">
                <a:solidFill>
                  <a:srgbClr val="000000"/>
                </a:solidFill>
                <a:effectLst/>
                <a:latin typeface="Aptos" panose="020B0004020202020204" pitchFamily="34" charset="0"/>
              </a:rPr>
              <a:t>ancestors</a:t>
            </a:r>
            <a:r>
              <a:rPr lang="fr-FR" sz="2400" b="0" i="0" dirty="0">
                <a:solidFill>
                  <a:srgbClr val="000000"/>
                </a:solidFill>
                <a:effectLst/>
                <a:latin typeface="Aptos" panose="020B0004020202020204" pitchFamily="34" charset="0"/>
              </a:rPr>
              <a:t> 'self' </a:t>
            </a:r>
            <a:r>
              <a:rPr lang="fr-FR" sz="2400" b="0" i="0" dirty="0">
                <a:solidFill>
                  <a:schemeClr val="accent6">
                    <a:lumMod val="75000"/>
                  </a:schemeClr>
                </a:solidFill>
                <a:effectLst/>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block-all-mixed-content; upgrade-</a:t>
            </a:r>
            <a:r>
              <a:rPr lang="fr-FR" sz="2400" b="0" i="0" dirty="0" err="1">
                <a:solidFill>
                  <a:srgbClr val="000000"/>
                </a:solidFill>
                <a:effectLst/>
                <a:latin typeface="Aptos" panose="020B0004020202020204" pitchFamily="34" charset="0"/>
              </a:rPr>
              <a:t>insecure</a:t>
            </a:r>
            <a:r>
              <a:rPr lang="fr-FR" sz="2400" b="0" i="0" dirty="0">
                <a:solidFill>
                  <a:srgbClr val="000000"/>
                </a:solidFill>
                <a:effectLst/>
                <a:latin typeface="Aptos" panose="020B0004020202020204" pitchFamily="34" charset="0"/>
              </a:rPr>
              <a:t>-</a:t>
            </a:r>
            <a:r>
              <a:rPr lang="fr-FR" sz="2400" b="0" i="0" dirty="0" err="1">
                <a:solidFill>
                  <a:srgbClr val="000000"/>
                </a:solidFill>
                <a:effectLst/>
                <a:latin typeface="Aptos" panose="020B0004020202020204" pitchFamily="34" charset="0"/>
              </a:rPr>
              <a:t>requests</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X-Content-Type-Options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nosniff</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X-Frame-Options</a:t>
            </a:r>
            <a:r>
              <a:rPr lang="fr-FR" sz="2400" b="0" i="0" dirty="0">
                <a:solidFill>
                  <a:srgbClr val="000000"/>
                </a:solidFill>
                <a:effectLst/>
                <a:latin typeface="Aptos" panose="020B0004020202020204" pitchFamily="34" charset="0"/>
              </a:rPr>
              <a:t> SAMEORIGIN;</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X-XSS-Protection</a:t>
            </a:r>
            <a:r>
              <a:rPr lang="fr-FR" sz="2400" b="0" i="0" dirty="0">
                <a:solidFill>
                  <a:srgbClr val="000000"/>
                </a:solidFill>
                <a:effectLst/>
                <a:latin typeface="Aptos" panose="020B0004020202020204" pitchFamily="34" charset="0"/>
              </a:rPr>
              <a:t> "1; mode=block";</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Strict-Transport-Security</a:t>
            </a:r>
            <a:r>
              <a:rPr lang="fr-FR" sz="2400" b="0" i="0" dirty="0">
                <a:solidFill>
                  <a:srgbClr val="000000"/>
                </a:solidFill>
                <a:effectLst/>
                <a:latin typeface="Aptos" panose="020B0004020202020204" pitchFamily="34" charset="0"/>
              </a:rPr>
              <a:t> "max-</a:t>
            </a:r>
            <a:r>
              <a:rPr lang="fr-FR" sz="2400" b="0" i="0" dirty="0" err="1">
                <a:solidFill>
                  <a:srgbClr val="000000"/>
                </a:solidFill>
                <a:effectLst/>
                <a:latin typeface="Aptos" panose="020B0004020202020204" pitchFamily="34" charset="0"/>
              </a:rPr>
              <a:t>age</a:t>
            </a:r>
            <a:r>
              <a:rPr lang="fr-FR" sz="2400" b="0" i="0" dirty="0">
                <a:solidFill>
                  <a:srgbClr val="000000"/>
                </a:solidFill>
                <a:effectLst/>
                <a:latin typeface="Aptos" panose="020B0004020202020204" pitchFamily="34" charset="0"/>
              </a:rPr>
              <a:t>=31536000; </a:t>
            </a:r>
            <a:r>
              <a:rPr lang="fr-FR" sz="2400" b="0" i="0" dirty="0" err="1">
                <a:solidFill>
                  <a:srgbClr val="000000"/>
                </a:solidFill>
                <a:effectLst/>
                <a:latin typeface="Aptos" panose="020B0004020202020204" pitchFamily="34" charset="0"/>
              </a:rPr>
              <a:t>includeSubDomains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preload</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Referrer-Policy </a:t>
            </a:r>
            <a:r>
              <a:rPr lang="fr-FR" sz="2400" b="0" i="0" dirty="0">
                <a:solidFill>
                  <a:srgbClr val="000000"/>
                </a:solidFill>
                <a:effectLst/>
                <a:latin typeface="Aptos" panose="020B0004020202020204" pitchFamily="34" charset="0"/>
              </a:rPr>
              <a:t>"no-referrer";</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a:t>
            </a:r>
            <a:r>
              <a:rPr lang="fr-FR" sz="2400" dirty="0" err="1">
                <a:solidFill>
                  <a:schemeClr val="bg2">
                    <a:lumMod val="50000"/>
                  </a:schemeClr>
                </a:solidFill>
                <a:latin typeface="Aptos" panose="020B0004020202020204" pitchFamily="34" charset="0"/>
              </a:rPr>
              <a:t>Permitted</a:t>
            </a:r>
            <a:r>
              <a:rPr lang="fr-FR" sz="2400" dirty="0">
                <a:solidFill>
                  <a:schemeClr val="bg2">
                    <a:lumMod val="50000"/>
                  </a:schemeClr>
                </a:solidFill>
                <a:latin typeface="Aptos" panose="020B0004020202020204" pitchFamily="34" charset="0"/>
              </a:rPr>
              <a:t>-Cross-Domain-</a:t>
            </a:r>
            <a:r>
              <a:rPr lang="fr-FR" sz="2400" dirty="0" err="1">
                <a:solidFill>
                  <a:schemeClr val="bg2">
                    <a:lumMod val="50000"/>
                  </a:schemeClr>
                </a:solidFill>
                <a:latin typeface="Aptos" panose="020B0004020202020204" pitchFamily="34" charset="0"/>
              </a:rPr>
              <a:t>Policies</a:t>
            </a:r>
            <a:r>
              <a:rPr lang="fr-FR" sz="2400" dirty="0">
                <a:solidFill>
                  <a:schemeClr val="bg2">
                    <a:lumMod val="50000"/>
                  </a:schemeClr>
                </a:solidFill>
                <a:latin typeface="Aptos" panose="020B0004020202020204" pitchFamily="34" charset="0"/>
              </a:rPr>
              <a:t> </a:t>
            </a:r>
            <a:r>
              <a:rPr lang="fr-FR" sz="2400" b="0" i="0" dirty="0">
                <a:solidFill>
                  <a:srgbClr val="000000"/>
                </a:solidFill>
                <a:effectLst/>
                <a:latin typeface="Aptos" panose="020B0004020202020204" pitchFamily="34" charset="0"/>
              </a:rPr>
              <a:t>"none";</a:t>
            </a:r>
          </a:p>
        </p:txBody>
      </p:sp>
      <p:sp>
        <p:nvSpPr>
          <p:cNvPr id="6" name="Rectangle 5">
            <a:extLst>
              <a:ext uri="{FF2B5EF4-FFF2-40B4-BE49-F238E27FC236}">
                <a16:creationId xmlns:a16="http://schemas.microsoft.com/office/drawing/2014/main" id="{7BDDC306-8477-E0FD-8656-770D8E50601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7" name="ZoneTexte 6">
            <a:extLst>
              <a:ext uri="{FF2B5EF4-FFF2-40B4-BE49-F238E27FC236}">
                <a16:creationId xmlns:a16="http://schemas.microsoft.com/office/drawing/2014/main" id="{E97D020F-7AF1-3B62-FE68-E92BC6B1934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8" name="Picture 2">
            <a:extLst>
              <a:ext uri="{FF2B5EF4-FFF2-40B4-BE49-F238E27FC236}">
                <a16:creationId xmlns:a16="http://schemas.microsoft.com/office/drawing/2014/main" id="{17AAC693-1C11-17AC-1D5C-D6AB100DC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E4CE51B8-81FF-7052-5B41-4E20520B5D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86501846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2915CB-0F07-40BB-0578-939A52D1CB1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F8F22D8-79BF-EDD0-F50D-4BEAC0B031EA}"/>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ED045844-2F95-AFD1-C7CC-347CFFAEA0BE}"/>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Service </a:t>
            </a:r>
            <a:r>
              <a:rPr lang="fr-FR" sz="7200" dirty="0" err="1">
                <a:solidFill>
                  <a:srgbClr val="792675"/>
                </a:solidFill>
                <a:latin typeface="consolas" panose="020B0609020204030204" pitchFamily="49" charset="0"/>
              </a:rPr>
              <a:t>Worker</a:t>
            </a:r>
            <a:endParaRPr lang="fr-FR" sz="7200" dirty="0">
              <a:solidFill>
                <a:srgbClr val="792675"/>
              </a:solidFill>
              <a:latin typeface="consolas" panose="020B0609020204030204" pitchFamily="49" charset="0"/>
            </a:endParaRPr>
          </a:p>
        </p:txBody>
      </p:sp>
      <p:sp>
        <p:nvSpPr>
          <p:cNvPr id="5" name="Rectangle 4">
            <a:extLst>
              <a:ext uri="{FF2B5EF4-FFF2-40B4-BE49-F238E27FC236}">
                <a16:creationId xmlns:a16="http://schemas.microsoft.com/office/drawing/2014/main" id="{D1027C04-733F-232A-3A8B-C352F55D00E5}"/>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B64C7BF6-4347-A6F6-484F-E280B4347B6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02923E60-953C-689A-F6D0-1F91674D5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EA8279BE-289D-26D5-8B7E-900C291398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148728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CBD104D-F577-E36A-4207-25742F94FA5A}"/>
              </a:ext>
            </a:extLst>
          </p:cNvPr>
          <p:cNvSpPr/>
          <p:nvPr/>
        </p:nvSpPr>
        <p:spPr>
          <a:xfrm>
            <a:off x="1151739" y="3618171"/>
            <a:ext cx="5775668" cy="2273942"/>
          </a:xfrm>
          <a:custGeom>
            <a:avLst/>
            <a:gdLst>
              <a:gd name="connsiteX0" fmla="*/ 0 w 5775668"/>
              <a:gd name="connsiteY0" fmla="*/ 0 h 2273942"/>
              <a:gd name="connsiteX1" fmla="*/ 583984 w 5775668"/>
              <a:gd name="connsiteY1" fmla="*/ 0 h 2273942"/>
              <a:gd name="connsiteX2" fmla="*/ 1052455 w 5775668"/>
              <a:gd name="connsiteY2" fmla="*/ 0 h 2273942"/>
              <a:gd name="connsiteX3" fmla="*/ 1809709 w 5775668"/>
              <a:gd name="connsiteY3" fmla="*/ 0 h 2273942"/>
              <a:gd name="connsiteX4" fmla="*/ 2393694 w 5775668"/>
              <a:gd name="connsiteY4" fmla="*/ 0 h 2273942"/>
              <a:gd name="connsiteX5" fmla="*/ 2977678 w 5775668"/>
              <a:gd name="connsiteY5" fmla="*/ 0 h 2273942"/>
              <a:gd name="connsiteX6" fmla="*/ 3734932 w 5775668"/>
              <a:gd name="connsiteY6" fmla="*/ 0 h 2273942"/>
              <a:gd name="connsiteX7" fmla="*/ 4261160 w 5775668"/>
              <a:gd name="connsiteY7" fmla="*/ 0 h 2273942"/>
              <a:gd name="connsiteX8" fmla="*/ 5018414 w 5775668"/>
              <a:gd name="connsiteY8" fmla="*/ 0 h 2273942"/>
              <a:gd name="connsiteX9" fmla="*/ 5775668 w 5775668"/>
              <a:gd name="connsiteY9" fmla="*/ 0 h 2273942"/>
              <a:gd name="connsiteX10" fmla="*/ 5775668 w 5775668"/>
              <a:gd name="connsiteY10" fmla="*/ 568486 h 2273942"/>
              <a:gd name="connsiteX11" fmla="*/ 5775668 w 5775668"/>
              <a:gd name="connsiteY11" fmla="*/ 1136971 h 2273942"/>
              <a:gd name="connsiteX12" fmla="*/ 5775668 w 5775668"/>
              <a:gd name="connsiteY12" fmla="*/ 1728196 h 2273942"/>
              <a:gd name="connsiteX13" fmla="*/ 5775668 w 5775668"/>
              <a:gd name="connsiteY13" fmla="*/ 2273942 h 2273942"/>
              <a:gd name="connsiteX14" fmla="*/ 5133927 w 5775668"/>
              <a:gd name="connsiteY14" fmla="*/ 2273942 h 2273942"/>
              <a:gd name="connsiteX15" fmla="*/ 4607700 w 5775668"/>
              <a:gd name="connsiteY15" fmla="*/ 2273942 h 2273942"/>
              <a:gd name="connsiteX16" fmla="*/ 3965959 w 5775668"/>
              <a:gd name="connsiteY16" fmla="*/ 2273942 h 2273942"/>
              <a:gd name="connsiteX17" fmla="*/ 3208704 w 5775668"/>
              <a:gd name="connsiteY17" fmla="*/ 2273942 h 2273942"/>
              <a:gd name="connsiteX18" fmla="*/ 2566964 w 5775668"/>
              <a:gd name="connsiteY18" fmla="*/ 2273942 h 2273942"/>
              <a:gd name="connsiteX19" fmla="*/ 2098493 w 5775668"/>
              <a:gd name="connsiteY19" fmla="*/ 2273942 h 2273942"/>
              <a:gd name="connsiteX20" fmla="*/ 1572265 w 5775668"/>
              <a:gd name="connsiteY20" fmla="*/ 2273942 h 2273942"/>
              <a:gd name="connsiteX21" fmla="*/ 815011 w 5775668"/>
              <a:gd name="connsiteY21" fmla="*/ 2273942 h 2273942"/>
              <a:gd name="connsiteX22" fmla="*/ 0 w 5775668"/>
              <a:gd name="connsiteY22" fmla="*/ 2273942 h 2273942"/>
              <a:gd name="connsiteX23" fmla="*/ 0 w 5775668"/>
              <a:gd name="connsiteY23" fmla="*/ 1750935 h 2273942"/>
              <a:gd name="connsiteX24" fmla="*/ 0 w 5775668"/>
              <a:gd name="connsiteY24" fmla="*/ 1205189 h 2273942"/>
              <a:gd name="connsiteX25" fmla="*/ 0 w 5775668"/>
              <a:gd name="connsiteY25" fmla="*/ 704922 h 2273942"/>
              <a:gd name="connsiteX26" fmla="*/ 0 w 5775668"/>
              <a:gd name="connsiteY26" fmla="*/ 0 h 227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75668" h="2273942" extrusionOk="0">
                <a:moveTo>
                  <a:pt x="0" y="0"/>
                </a:moveTo>
                <a:cubicBezTo>
                  <a:pt x="118105" y="17305"/>
                  <a:pt x="350705" y="22973"/>
                  <a:pt x="583984" y="0"/>
                </a:cubicBezTo>
                <a:cubicBezTo>
                  <a:pt x="817263" y="-22973"/>
                  <a:pt x="830880" y="22318"/>
                  <a:pt x="1052455" y="0"/>
                </a:cubicBezTo>
                <a:cubicBezTo>
                  <a:pt x="1274030" y="-22318"/>
                  <a:pt x="1653686" y="1425"/>
                  <a:pt x="1809709" y="0"/>
                </a:cubicBezTo>
                <a:cubicBezTo>
                  <a:pt x="1965732" y="-1425"/>
                  <a:pt x="2224582" y="-26312"/>
                  <a:pt x="2393694" y="0"/>
                </a:cubicBezTo>
                <a:cubicBezTo>
                  <a:pt x="2562807" y="26312"/>
                  <a:pt x="2844556" y="10003"/>
                  <a:pt x="2977678" y="0"/>
                </a:cubicBezTo>
                <a:cubicBezTo>
                  <a:pt x="3110800" y="-10003"/>
                  <a:pt x="3543057" y="-26636"/>
                  <a:pt x="3734932" y="0"/>
                </a:cubicBezTo>
                <a:cubicBezTo>
                  <a:pt x="3926807" y="26636"/>
                  <a:pt x="4127027" y="10744"/>
                  <a:pt x="4261160" y="0"/>
                </a:cubicBezTo>
                <a:cubicBezTo>
                  <a:pt x="4395293" y="-10744"/>
                  <a:pt x="4752609" y="-16529"/>
                  <a:pt x="5018414" y="0"/>
                </a:cubicBezTo>
                <a:cubicBezTo>
                  <a:pt x="5284219" y="16529"/>
                  <a:pt x="5586598" y="-6199"/>
                  <a:pt x="5775668" y="0"/>
                </a:cubicBezTo>
                <a:cubicBezTo>
                  <a:pt x="5785024" y="255678"/>
                  <a:pt x="5799189" y="382569"/>
                  <a:pt x="5775668" y="568486"/>
                </a:cubicBezTo>
                <a:cubicBezTo>
                  <a:pt x="5752147" y="754403"/>
                  <a:pt x="5766969" y="988792"/>
                  <a:pt x="5775668" y="1136971"/>
                </a:cubicBezTo>
                <a:cubicBezTo>
                  <a:pt x="5784367" y="1285151"/>
                  <a:pt x="5781103" y="1508866"/>
                  <a:pt x="5775668" y="1728196"/>
                </a:cubicBezTo>
                <a:cubicBezTo>
                  <a:pt x="5770233" y="1947526"/>
                  <a:pt x="5750065" y="2066093"/>
                  <a:pt x="5775668" y="2273942"/>
                </a:cubicBezTo>
                <a:cubicBezTo>
                  <a:pt x="5486998" y="2284823"/>
                  <a:pt x="5439190" y="2270727"/>
                  <a:pt x="5133927" y="2273942"/>
                </a:cubicBezTo>
                <a:cubicBezTo>
                  <a:pt x="4828664" y="2277157"/>
                  <a:pt x="4833828" y="2251334"/>
                  <a:pt x="4607700" y="2273942"/>
                </a:cubicBezTo>
                <a:cubicBezTo>
                  <a:pt x="4381572" y="2296550"/>
                  <a:pt x="4205055" y="2298226"/>
                  <a:pt x="3965959" y="2273942"/>
                </a:cubicBezTo>
                <a:cubicBezTo>
                  <a:pt x="3726863" y="2249658"/>
                  <a:pt x="3508512" y="2240140"/>
                  <a:pt x="3208704" y="2273942"/>
                </a:cubicBezTo>
                <a:cubicBezTo>
                  <a:pt x="2908897" y="2307744"/>
                  <a:pt x="2869104" y="2254373"/>
                  <a:pt x="2566964" y="2273942"/>
                </a:cubicBezTo>
                <a:cubicBezTo>
                  <a:pt x="2264824" y="2293511"/>
                  <a:pt x="2248056" y="2286990"/>
                  <a:pt x="2098493" y="2273942"/>
                </a:cubicBezTo>
                <a:cubicBezTo>
                  <a:pt x="1948930" y="2260894"/>
                  <a:pt x="1791189" y="2262801"/>
                  <a:pt x="1572265" y="2273942"/>
                </a:cubicBezTo>
                <a:cubicBezTo>
                  <a:pt x="1353341" y="2285083"/>
                  <a:pt x="1075810" y="2267006"/>
                  <a:pt x="815011" y="2273942"/>
                </a:cubicBezTo>
                <a:cubicBezTo>
                  <a:pt x="554212" y="2280878"/>
                  <a:pt x="286274" y="2251020"/>
                  <a:pt x="0" y="2273942"/>
                </a:cubicBezTo>
                <a:cubicBezTo>
                  <a:pt x="-17757" y="2037824"/>
                  <a:pt x="7164" y="2009321"/>
                  <a:pt x="0" y="1750935"/>
                </a:cubicBezTo>
                <a:cubicBezTo>
                  <a:pt x="-7164" y="1492549"/>
                  <a:pt x="15101" y="1466696"/>
                  <a:pt x="0" y="1205189"/>
                </a:cubicBezTo>
                <a:cubicBezTo>
                  <a:pt x="-15101" y="943682"/>
                  <a:pt x="-3358" y="812406"/>
                  <a:pt x="0" y="704922"/>
                </a:cubicBezTo>
                <a:cubicBezTo>
                  <a:pt x="3358" y="597438"/>
                  <a:pt x="-21865" y="303874"/>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23017"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58701"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58701"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14119"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Service </a:t>
            </a:r>
            <a:r>
              <a:rPr lang="fr-FR" sz="2000" dirty="0" err="1">
                <a:solidFill>
                  <a:srgbClr val="002060"/>
                </a:solidFill>
              </a:rPr>
              <a:t>Worker</a:t>
            </a:r>
            <a:endParaRPr lang="fr-FR" sz="2000" dirty="0">
              <a:solidFill>
                <a:srgbClr val="002060"/>
              </a:solidFill>
            </a:endParaRP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88914"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62164"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57963"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23544"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08509"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7184401" y="4305659"/>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6751639"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78248"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2" name="ZoneTexte 21">
            <a:extLst>
              <a:ext uri="{FF2B5EF4-FFF2-40B4-BE49-F238E27FC236}">
                <a16:creationId xmlns:a16="http://schemas.microsoft.com/office/drawing/2014/main" id="{35D80245-939A-74ED-1C11-EA481613345C}"/>
              </a:ext>
            </a:extLst>
          </p:cNvPr>
          <p:cNvSpPr txBox="1"/>
          <p:nvPr/>
        </p:nvSpPr>
        <p:spPr>
          <a:xfrm>
            <a:off x="1323017" y="3641712"/>
            <a:ext cx="969368" cy="369332"/>
          </a:xfrm>
          <a:prstGeom prst="rect">
            <a:avLst/>
          </a:prstGeom>
          <a:noFill/>
        </p:spPr>
        <p:txBody>
          <a:bodyPr wrap="none" rtlCol="0">
            <a:spAutoFit/>
          </a:bodyPr>
          <a:lstStyle/>
          <a:p>
            <a:r>
              <a:rPr lang="fr-FR" dirty="0">
                <a:solidFill>
                  <a:schemeClr val="accent3">
                    <a:lumMod val="50000"/>
                  </a:schemeClr>
                </a:solidFill>
              </a:rPr>
              <a:t>Browser</a:t>
            </a:r>
          </a:p>
        </p:txBody>
      </p:sp>
      <p:sp>
        <p:nvSpPr>
          <p:cNvPr id="2" name="Rectangle 1">
            <a:extLst>
              <a:ext uri="{FF2B5EF4-FFF2-40B4-BE49-F238E27FC236}">
                <a16:creationId xmlns:a16="http://schemas.microsoft.com/office/drawing/2014/main" id="{4202E8B8-9C90-57FE-862D-A7B0F208623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DE4F738D-57D7-E043-C2CB-C5458906207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441DA2F3-7D05-2C85-53A9-70790C500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3E5ABB27-10D0-B191-5D45-C447AE5DD6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56001664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C5E0E-5C6C-E9B8-EEC6-4907796EEB9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E2B5BF7-E52E-05FB-1E86-914AD6D65C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9B36C17-130C-C994-3278-2DA23495BBB2}"/>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FAABF0-FEBD-1DCA-4070-86DEB2EBC9D9}"/>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Silent </a:t>
            </a:r>
            <a:r>
              <a:rPr lang="fr-FR" sz="7200" dirty="0" err="1">
                <a:solidFill>
                  <a:srgbClr val="792675"/>
                </a:solidFill>
                <a:latin typeface="consolas" panose="020B0609020204030204" pitchFamily="49" charset="0"/>
              </a:rPr>
              <a:t>Signin</a:t>
            </a:r>
            <a:endParaRPr lang="fr-FR" sz="7200" dirty="0">
              <a:solidFill>
                <a:srgbClr val="792675"/>
              </a:solidFill>
              <a:latin typeface="consolas" panose="020B0609020204030204" pitchFamily="49" charset="0"/>
            </a:endParaRPr>
          </a:p>
        </p:txBody>
      </p:sp>
      <p:sp>
        <p:nvSpPr>
          <p:cNvPr id="4" name="Rectangle 3">
            <a:extLst>
              <a:ext uri="{FF2B5EF4-FFF2-40B4-BE49-F238E27FC236}">
                <a16:creationId xmlns:a16="http://schemas.microsoft.com/office/drawing/2014/main" id="{5D2DBE91-ED3D-941F-2545-8027B98A84BD}"/>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95B6FA6D-BF21-F849-DD57-6D85F885543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2CABF6AF-2A31-8BB1-FEEC-C6D670816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33012F79-83F4-AB9C-5AD2-B4E2801EDB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56281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Cookies PNG Image - PurePNG | Free transparent CC0 PNG Image Library">
            <a:extLst>
              <a:ext uri="{FF2B5EF4-FFF2-40B4-BE49-F238E27FC236}">
                <a16:creationId xmlns:a16="http://schemas.microsoft.com/office/drawing/2014/main" id="{61F04137-6B4F-B876-78B5-B94B36A1A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0" y="14704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6BD15FC-9E37-1F05-A2B9-F1043490A902}"/>
              </a:ext>
            </a:extLst>
          </p:cNvPr>
          <p:cNvSpPr txBox="1"/>
          <p:nvPr/>
        </p:nvSpPr>
        <p:spPr>
          <a:xfrm>
            <a:off x="183242" y="1664977"/>
            <a:ext cx="3172486" cy="3046988"/>
          </a:xfrm>
          <a:prstGeom prst="rect">
            <a:avLst/>
          </a:prstGeom>
          <a:solidFill>
            <a:schemeClr val="accent4">
              <a:lumMod val="40000"/>
              <a:lumOff val="60000"/>
            </a:schemeClr>
          </a:solidFill>
          <a:ln w="53975">
            <a:noFill/>
          </a:ln>
        </p:spPr>
        <p:txBody>
          <a:bodyPr wrap="square">
            <a:spAutoFit/>
          </a:bodyPr>
          <a:lstStyle/>
          <a:p>
            <a:r>
              <a:rPr lang="en-US" sz="3200" dirty="0">
                <a:solidFill>
                  <a:srgbClr val="FF0000"/>
                </a:solidFill>
              </a:rPr>
              <a:t>Set-Cookie: </a:t>
            </a:r>
            <a:r>
              <a:rPr lang="en-US" sz="3200" dirty="0" err="1">
                <a:solidFill>
                  <a:schemeClr val="accent6">
                    <a:lumMod val="75000"/>
                  </a:schemeClr>
                </a:solidFill>
              </a:rPr>
              <a:t>MyKey</a:t>
            </a:r>
            <a:r>
              <a:rPr lang="en-US" sz="3200" dirty="0">
                <a:solidFill>
                  <a:schemeClr val="accent3">
                    <a:lumMod val="25000"/>
                  </a:schemeClr>
                </a:solidFill>
              </a:rPr>
              <a:t>=</a:t>
            </a:r>
            <a:r>
              <a:rPr lang="en-US" sz="3200" dirty="0" err="1">
                <a:solidFill>
                  <a:srgbClr val="0070C0"/>
                </a:solidFill>
              </a:rPr>
              <a:t>MyValue</a:t>
            </a:r>
            <a:r>
              <a:rPr lang="en-US" sz="3200" dirty="0">
                <a:solidFill>
                  <a:schemeClr val="accent3">
                    <a:lumMod val="25000"/>
                  </a:schemeClr>
                </a:solidFill>
              </a:rPr>
              <a:t>; </a:t>
            </a:r>
            <a:r>
              <a:rPr lang="en-US" sz="3200" dirty="0">
                <a:solidFill>
                  <a:schemeClr val="accent6">
                    <a:lumMod val="75000"/>
                  </a:schemeClr>
                </a:solidFill>
              </a:rPr>
              <a:t>Domain</a:t>
            </a:r>
            <a:r>
              <a:rPr lang="en-US" sz="3200" dirty="0">
                <a:solidFill>
                  <a:srgbClr val="0070C0"/>
                </a:solidFill>
              </a:rPr>
              <a:t>=.axa.fr</a:t>
            </a:r>
            <a:r>
              <a:rPr lang="en-US" sz="3200" dirty="0">
                <a:solidFill>
                  <a:schemeClr val="accent3">
                    <a:lumMod val="25000"/>
                  </a:schemeClr>
                </a:solidFill>
              </a:rPr>
              <a:t>; </a:t>
            </a:r>
            <a:r>
              <a:rPr lang="en-US" sz="3200" dirty="0">
                <a:solidFill>
                  <a:schemeClr val="accent6">
                    <a:lumMod val="75000"/>
                  </a:schemeClr>
                </a:solidFill>
              </a:rPr>
              <a:t>Path</a:t>
            </a:r>
            <a:r>
              <a:rPr lang="en-US" sz="3200" dirty="0">
                <a:solidFill>
                  <a:schemeClr val="accent3">
                    <a:lumMod val="25000"/>
                  </a:schemeClr>
                </a:solidFill>
              </a:rPr>
              <a:t>=</a:t>
            </a:r>
            <a:r>
              <a:rPr lang="en-US" sz="3200" dirty="0">
                <a:solidFill>
                  <a:srgbClr val="0070C0"/>
                </a:solidFill>
              </a:rPr>
              <a:t>/</a:t>
            </a:r>
            <a:r>
              <a:rPr lang="en-US" sz="3200" dirty="0">
                <a:solidFill>
                  <a:schemeClr val="accent3">
                    <a:lumMod val="25000"/>
                  </a:schemeClr>
                </a:solidFill>
              </a:rPr>
              <a:t>; </a:t>
            </a:r>
            <a:r>
              <a:rPr lang="en-US" sz="3200" dirty="0">
                <a:solidFill>
                  <a:schemeClr val="accent6">
                    <a:lumMod val="75000"/>
                  </a:schemeClr>
                </a:solidFill>
              </a:rPr>
              <a:t>Secure</a:t>
            </a:r>
            <a:r>
              <a:rPr lang="en-US" sz="3200" dirty="0">
                <a:solidFill>
                  <a:schemeClr val="accent3">
                    <a:lumMod val="25000"/>
                  </a:schemeClr>
                </a:solidFill>
              </a:rPr>
              <a:t>;  </a:t>
            </a:r>
            <a:r>
              <a:rPr lang="en-US" sz="3200" dirty="0" err="1">
                <a:solidFill>
                  <a:schemeClr val="accent6">
                    <a:lumMod val="75000"/>
                  </a:schemeClr>
                </a:solidFill>
              </a:rPr>
              <a:t>HttpOnly</a:t>
            </a:r>
            <a:r>
              <a:rPr lang="en-US" sz="3200" dirty="0">
                <a:solidFill>
                  <a:schemeClr val="accent3">
                    <a:lumMod val="25000"/>
                  </a:schemeClr>
                </a:solidFill>
              </a:rPr>
              <a:t>; </a:t>
            </a:r>
            <a:r>
              <a:rPr lang="en-US" sz="3200" dirty="0" err="1">
                <a:solidFill>
                  <a:schemeClr val="accent6">
                    <a:lumMod val="75000"/>
                  </a:schemeClr>
                </a:solidFill>
              </a:rPr>
              <a:t>SameSite</a:t>
            </a:r>
            <a:r>
              <a:rPr lang="en-US" sz="3200" dirty="0">
                <a:solidFill>
                  <a:schemeClr val="accent3">
                    <a:lumMod val="25000"/>
                  </a:schemeClr>
                </a:solidFill>
              </a:rPr>
              <a:t>=</a:t>
            </a:r>
            <a:r>
              <a:rPr lang="en-US" sz="3200" dirty="0">
                <a:solidFill>
                  <a:srgbClr val="0070C0"/>
                </a:solidFill>
              </a:rPr>
              <a:t>None</a:t>
            </a:r>
            <a:endParaRPr lang="fr-FR" sz="3200" dirty="0">
              <a:solidFill>
                <a:srgbClr val="0070C0"/>
              </a:solidFill>
            </a:endParaRPr>
          </a:p>
        </p:txBody>
      </p:sp>
      <p:sp>
        <p:nvSpPr>
          <p:cNvPr id="10" name="ZoneTexte 9">
            <a:extLst>
              <a:ext uri="{FF2B5EF4-FFF2-40B4-BE49-F238E27FC236}">
                <a16:creationId xmlns:a16="http://schemas.microsoft.com/office/drawing/2014/main" id="{0D5D4B95-E956-1841-04A3-B24A0B4FE70C}"/>
              </a:ext>
            </a:extLst>
          </p:cNvPr>
          <p:cNvSpPr txBox="1"/>
          <p:nvPr/>
        </p:nvSpPr>
        <p:spPr>
          <a:xfrm>
            <a:off x="2383463" y="5497038"/>
            <a:ext cx="5150644" cy="523220"/>
          </a:xfrm>
          <a:prstGeom prst="rect">
            <a:avLst/>
          </a:prstGeom>
          <a:noFill/>
        </p:spPr>
        <p:txBody>
          <a:bodyPr wrap="square">
            <a:spAutoFit/>
          </a:bodyPr>
          <a:lstStyle/>
          <a:p>
            <a:r>
              <a:rPr lang="fr-FR" sz="2800" u="sng" dirty="0">
                <a:solidFill>
                  <a:schemeClr val="accent3">
                    <a:lumMod val="50000"/>
                  </a:schemeClr>
                </a:solidFill>
              </a:rPr>
              <a:t>https://my-frontend.axa.fr</a:t>
            </a:r>
          </a:p>
        </p:txBody>
      </p:sp>
      <p:sp>
        <p:nvSpPr>
          <p:cNvPr id="11" name="ZoneTexte 10">
            <a:extLst>
              <a:ext uri="{FF2B5EF4-FFF2-40B4-BE49-F238E27FC236}">
                <a16:creationId xmlns:a16="http://schemas.microsoft.com/office/drawing/2014/main" id="{03E424D9-76AD-C651-E946-1E2563051B5F}"/>
              </a:ext>
            </a:extLst>
          </p:cNvPr>
          <p:cNvSpPr txBox="1"/>
          <p:nvPr/>
        </p:nvSpPr>
        <p:spPr>
          <a:xfrm>
            <a:off x="6774488" y="2424484"/>
            <a:ext cx="3274387" cy="523220"/>
          </a:xfrm>
          <a:prstGeom prst="rect">
            <a:avLst/>
          </a:prstGeom>
          <a:noFill/>
        </p:spPr>
        <p:txBody>
          <a:bodyPr wrap="square">
            <a:spAutoFit/>
          </a:bodyPr>
          <a:lstStyle/>
          <a:p>
            <a:r>
              <a:rPr lang="fr-FR" sz="2800" u="sng" dirty="0">
                <a:solidFill>
                  <a:schemeClr val="accent3">
                    <a:lumMod val="50000"/>
                  </a:schemeClr>
                </a:solidFill>
              </a:rPr>
              <a:t>https://oidc.axa.fr</a:t>
            </a:r>
          </a:p>
        </p:txBody>
      </p:sp>
      <p:sp>
        <p:nvSpPr>
          <p:cNvPr id="4" name="Rectangle 3">
            <a:extLst>
              <a:ext uri="{FF2B5EF4-FFF2-40B4-BE49-F238E27FC236}">
                <a16:creationId xmlns:a16="http://schemas.microsoft.com/office/drawing/2014/main" id="{4FE26071-E5C7-804B-78F2-228E39103C5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9" name="ZoneTexte 8">
            <a:extLst>
              <a:ext uri="{FF2B5EF4-FFF2-40B4-BE49-F238E27FC236}">
                <a16:creationId xmlns:a16="http://schemas.microsoft.com/office/drawing/2014/main" id="{6A0C6CCC-9689-3041-1DF5-9D14F62B3E10}"/>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2" name="Picture 2">
            <a:extLst>
              <a:ext uri="{FF2B5EF4-FFF2-40B4-BE49-F238E27FC236}">
                <a16:creationId xmlns:a16="http://schemas.microsoft.com/office/drawing/2014/main" id="{EC92B2C3-2F34-E665-C479-E4DD9D2263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FC85C4B5-02A5-995E-0F6E-AF7C1B88E8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14" name="Titre 1">
            <a:extLst>
              <a:ext uri="{FF2B5EF4-FFF2-40B4-BE49-F238E27FC236}">
                <a16:creationId xmlns:a16="http://schemas.microsoft.com/office/drawing/2014/main" id="{9E0CC0FD-A4D4-FA59-29EA-B50C6727379A}"/>
              </a:ext>
            </a:extLst>
          </p:cNvPr>
          <p:cNvSpPr>
            <a:spLocks noGrp="1"/>
          </p:cNvSpPr>
          <p:nvPr>
            <p:ph type="title"/>
          </p:nvPr>
        </p:nvSpPr>
        <p:spPr>
          <a:xfrm>
            <a:off x="183242" y="-162971"/>
            <a:ext cx="10515600" cy="1325563"/>
          </a:xfrm>
        </p:spPr>
        <p:txBody>
          <a:bodyPr/>
          <a:lstStyle/>
          <a:p>
            <a:r>
              <a:rPr lang="fr-FR" dirty="0" err="1"/>
              <a:t>Third</a:t>
            </a:r>
            <a:r>
              <a:rPr lang="fr-FR" dirty="0"/>
              <a:t> party Cookies</a:t>
            </a:r>
          </a:p>
        </p:txBody>
      </p:sp>
    </p:spTree>
    <p:extLst>
      <p:ext uri="{BB962C8B-B14F-4D97-AF65-F5344CB8AC3E}">
        <p14:creationId xmlns:p14="http://schemas.microsoft.com/office/powerpoint/2010/main" val="88453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DPOP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770D15CE-9EBE-75F2-125A-A888E2AAE92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163E4587-4417-4476-9BB0-2221CB591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7868604F-751A-E8E8-0126-91D6EC478E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9726983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4CEEEF0F-4AD6-C488-A481-B7C23329A818}"/>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490E7DF-504B-7CC4-5FBF-E5A256D87085}"/>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2EF2B075-16B0-23D2-CC3F-7633D13EF0EA}"/>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3B413048-A246-E388-3A9A-B61019CB0CB7}"/>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321B2C3A-09B0-A43C-A06F-56D20E3D6CB1}"/>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EEB8A1BB-4800-7FD5-3858-8F2BAEB45882}"/>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5E914DCA-6921-9A39-BCDF-5450703697A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33137F4-3B03-7696-899A-BC243D71CFB1}"/>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B009A0E2-CE0D-AC18-1596-EBE0751DF00B}"/>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527FCA40-BBB1-ADC1-1DEB-D6014FE25CE8}"/>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5411813B-CC8F-00C3-7061-62AD050339D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A8B1645D-8975-EF7E-CC82-FEBF4CFDBDF1}"/>
              </a:ext>
            </a:extLst>
          </p:cNvPr>
          <p:cNvSpPr txBox="1"/>
          <p:nvPr/>
        </p:nvSpPr>
        <p:spPr>
          <a:xfrm>
            <a:off x="7199086" y="4291837"/>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A0B5C61-2AE2-571F-F65F-72F36D84644F}"/>
              </a:ext>
            </a:extLst>
          </p:cNvPr>
          <p:cNvSpPr txBox="1"/>
          <p:nvPr/>
        </p:nvSpPr>
        <p:spPr>
          <a:xfrm>
            <a:off x="67842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5523858A-180C-FC1E-B4FF-9FBE5411FDDC}"/>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C21EF318-7D37-5F03-3C2D-CED297DE7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BB6E7F0-B6E0-8943-0A1E-7D15817CB146}"/>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DF7420CA-A987-7533-C365-C42F0252C62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3" name="Picture 2">
            <a:extLst>
              <a:ext uri="{FF2B5EF4-FFF2-40B4-BE49-F238E27FC236}">
                <a16:creationId xmlns:a16="http://schemas.microsoft.com/office/drawing/2014/main" id="{96A1FC50-2969-A301-7FAA-38EDE1102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4" name="Graphique 13">
            <a:extLst>
              <a:ext uri="{FF2B5EF4-FFF2-40B4-BE49-F238E27FC236}">
                <a16:creationId xmlns:a16="http://schemas.microsoft.com/office/drawing/2014/main" id="{982BEDA4-0082-5936-6F28-1D0D165835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07940048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7EB0CD9C-0632-45CF-38D4-4B9CC133E577}"/>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7199086" y="4291837"/>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67842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05830862-E58B-6730-7686-11F5D4883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0AF8D171-DDDE-AC2F-EAF6-03236A3C806C}"/>
              </a:ext>
            </a:extLst>
          </p:cNvPr>
          <p:cNvSpPr txBox="1"/>
          <p:nvPr/>
        </p:nvSpPr>
        <p:spPr>
          <a:xfrm>
            <a:off x="1041869" y="5517767"/>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A0E8E16E-C59B-1C22-CA7D-4E41486CCBAE}"/>
              </a:ext>
            </a:extLst>
          </p:cNvPr>
          <p:cNvSpPr txBox="1"/>
          <p:nvPr/>
        </p:nvSpPr>
        <p:spPr>
          <a:xfrm>
            <a:off x="4303998" y="5520522"/>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ZoneTexte 8">
            <a:extLst>
              <a:ext uri="{FF2B5EF4-FFF2-40B4-BE49-F238E27FC236}">
                <a16:creationId xmlns:a16="http://schemas.microsoft.com/office/drawing/2014/main" id="{2E869DAD-FDA0-CD06-6DC8-D9CDAE4039F7}"/>
              </a:ext>
            </a:extLst>
          </p:cNvPr>
          <p:cNvSpPr txBox="1"/>
          <p:nvPr/>
        </p:nvSpPr>
        <p:spPr>
          <a:xfrm>
            <a:off x="8212017" y="551776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BAD53741-A6EF-4F59-4FCE-C07AAEE2FAFB}"/>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A9466D6B-8721-C62C-B3B4-A77C007261E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3" name="Picture 2">
            <a:extLst>
              <a:ext uri="{FF2B5EF4-FFF2-40B4-BE49-F238E27FC236}">
                <a16:creationId xmlns:a16="http://schemas.microsoft.com/office/drawing/2014/main" id="{3D2903E4-D910-2884-CC1A-6AC1C38B3C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4" name="Graphique 13">
            <a:extLst>
              <a:ext uri="{FF2B5EF4-FFF2-40B4-BE49-F238E27FC236}">
                <a16:creationId xmlns:a16="http://schemas.microsoft.com/office/drawing/2014/main" id="{5645453C-5551-9502-4321-1452C7EF41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5" name="ZoneTexte 14">
            <a:extLst>
              <a:ext uri="{FF2B5EF4-FFF2-40B4-BE49-F238E27FC236}">
                <a16:creationId xmlns:a16="http://schemas.microsoft.com/office/drawing/2014/main" id="{898BC713-3721-57F2-47C4-9123DAE08F5A}"/>
              </a:ext>
            </a:extLst>
          </p:cNvPr>
          <p:cNvSpPr txBox="1"/>
          <p:nvPr/>
        </p:nvSpPr>
        <p:spPr>
          <a:xfrm>
            <a:off x="220840" y="430377"/>
            <a:ext cx="3172486" cy="3046988"/>
          </a:xfrm>
          <a:prstGeom prst="rect">
            <a:avLst/>
          </a:prstGeom>
          <a:solidFill>
            <a:schemeClr val="accent4">
              <a:lumMod val="40000"/>
              <a:lumOff val="60000"/>
            </a:schemeClr>
          </a:solidFill>
          <a:ln w="53975">
            <a:noFill/>
          </a:ln>
        </p:spPr>
        <p:txBody>
          <a:bodyPr wrap="square">
            <a:spAutoFit/>
          </a:bodyPr>
          <a:lstStyle/>
          <a:p>
            <a:r>
              <a:rPr lang="en-US" sz="3200" dirty="0">
                <a:solidFill>
                  <a:srgbClr val="FF0000"/>
                </a:solidFill>
              </a:rPr>
              <a:t>Set-Cookie: </a:t>
            </a:r>
            <a:r>
              <a:rPr lang="en-US" sz="3200" dirty="0" err="1">
                <a:solidFill>
                  <a:schemeClr val="accent6">
                    <a:lumMod val="75000"/>
                  </a:schemeClr>
                </a:solidFill>
              </a:rPr>
              <a:t>MyKey</a:t>
            </a:r>
            <a:r>
              <a:rPr lang="en-US" sz="3200" dirty="0">
                <a:solidFill>
                  <a:schemeClr val="accent3">
                    <a:lumMod val="25000"/>
                  </a:schemeClr>
                </a:solidFill>
              </a:rPr>
              <a:t>=</a:t>
            </a:r>
            <a:r>
              <a:rPr lang="en-US" sz="3200" dirty="0" err="1">
                <a:solidFill>
                  <a:srgbClr val="0070C0"/>
                </a:solidFill>
              </a:rPr>
              <a:t>MyValue</a:t>
            </a:r>
            <a:r>
              <a:rPr lang="en-US" sz="3200" dirty="0">
                <a:solidFill>
                  <a:schemeClr val="accent3">
                    <a:lumMod val="25000"/>
                  </a:schemeClr>
                </a:solidFill>
              </a:rPr>
              <a:t>; </a:t>
            </a:r>
            <a:r>
              <a:rPr lang="en-US" sz="3200" dirty="0">
                <a:solidFill>
                  <a:schemeClr val="accent6">
                    <a:lumMod val="75000"/>
                  </a:schemeClr>
                </a:solidFill>
              </a:rPr>
              <a:t>Domain</a:t>
            </a:r>
            <a:r>
              <a:rPr lang="en-US" sz="3200" dirty="0">
                <a:solidFill>
                  <a:srgbClr val="0070C0"/>
                </a:solidFill>
              </a:rPr>
              <a:t>=.axa.fr</a:t>
            </a:r>
            <a:r>
              <a:rPr lang="en-US" sz="3200" dirty="0">
                <a:solidFill>
                  <a:schemeClr val="accent3">
                    <a:lumMod val="25000"/>
                  </a:schemeClr>
                </a:solidFill>
              </a:rPr>
              <a:t>; </a:t>
            </a:r>
            <a:r>
              <a:rPr lang="en-US" sz="3200" dirty="0">
                <a:solidFill>
                  <a:schemeClr val="accent6">
                    <a:lumMod val="75000"/>
                  </a:schemeClr>
                </a:solidFill>
              </a:rPr>
              <a:t>Path</a:t>
            </a:r>
            <a:r>
              <a:rPr lang="en-US" sz="3200" dirty="0">
                <a:solidFill>
                  <a:schemeClr val="accent3">
                    <a:lumMod val="25000"/>
                  </a:schemeClr>
                </a:solidFill>
              </a:rPr>
              <a:t>=</a:t>
            </a:r>
            <a:r>
              <a:rPr lang="en-US" sz="3200" dirty="0">
                <a:solidFill>
                  <a:srgbClr val="0070C0"/>
                </a:solidFill>
              </a:rPr>
              <a:t>/</a:t>
            </a:r>
            <a:r>
              <a:rPr lang="en-US" sz="3200" dirty="0">
                <a:solidFill>
                  <a:schemeClr val="accent3">
                    <a:lumMod val="25000"/>
                  </a:schemeClr>
                </a:solidFill>
              </a:rPr>
              <a:t>; </a:t>
            </a:r>
            <a:r>
              <a:rPr lang="en-US" sz="3200" dirty="0">
                <a:solidFill>
                  <a:schemeClr val="accent6">
                    <a:lumMod val="75000"/>
                  </a:schemeClr>
                </a:solidFill>
              </a:rPr>
              <a:t>Secure</a:t>
            </a:r>
            <a:r>
              <a:rPr lang="en-US" sz="3200" dirty="0">
                <a:solidFill>
                  <a:schemeClr val="accent3">
                    <a:lumMod val="25000"/>
                  </a:schemeClr>
                </a:solidFill>
              </a:rPr>
              <a:t>;  </a:t>
            </a:r>
            <a:r>
              <a:rPr lang="en-US" sz="3200" dirty="0" err="1">
                <a:solidFill>
                  <a:schemeClr val="accent6">
                    <a:lumMod val="75000"/>
                  </a:schemeClr>
                </a:solidFill>
              </a:rPr>
              <a:t>HttpOnly</a:t>
            </a:r>
            <a:r>
              <a:rPr lang="en-US" sz="3200" dirty="0">
                <a:solidFill>
                  <a:schemeClr val="accent3">
                    <a:lumMod val="25000"/>
                  </a:schemeClr>
                </a:solidFill>
              </a:rPr>
              <a:t>; </a:t>
            </a:r>
            <a:r>
              <a:rPr lang="en-US" sz="3200" dirty="0" err="1">
                <a:solidFill>
                  <a:schemeClr val="accent6">
                    <a:lumMod val="75000"/>
                  </a:schemeClr>
                </a:solidFill>
              </a:rPr>
              <a:t>SameSite</a:t>
            </a:r>
            <a:r>
              <a:rPr lang="en-US" sz="3200" dirty="0">
                <a:solidFill>
                  <a:schemeClr val="accent3">
                    <a:lumMod val="25000"/>
                  </a:schemeClr>
                </a:solidFill>
              </a:rPr>
              <a:t>=</a:t>
            </a:r>
            <a:r>
              <a:rPr lang="en-US" sz="3200" dirty="0">
                <a:solidFill>
                  <a:srgbClr val="0070C0"/>
                </a:solidFill>
              </a:rPr>
              <a:t>Strict</a:t>
            </a:r>
            <a:endParaRPr lang="fr-FR" sz="3200" dirty="0">
              <a:solidFill>
                <a:srgbClr val="0070C0"/>
              </a:solidFill>
            </a:endParaRPr>
          </a:p>
        </p:txBody>
      </p:sp>
    </p:spTree>
    <p:extLst>
      <p:ext uri="{BB962C8B-B14F-4D97-AF65-F5344CB8AC3E}">
        <p14:creationId xmlns:p14="http://schemas.microsoft.com/office/powerpoint/2010/main" val="83997242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1627B-F08D-315C-F7C3-FD8502FBBA57}"/>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378C076-159A-5F2A-F2BB-C9CA6250581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A79A8634-11BA-116D-E578-1B4FF814D98B}"/>
              </a:ext>
            </a:extLst>
          </p:cNvPr>
          <p:cNvSpPr/>
          <p:nvPr/>
        </p:nvSpPr>
        <p:spPr>
          <a:xfrm>
            <a:off x="949571" y="35772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1</a:t>
            </a:r>
          </a:p>
        </p:txBody>
      </p:sp>
      <p:sp>
        <p:nvSpPr>
          <p:cNvPr id="6" name="Rectangle 5">
            <a:extLst>
              <a:ext uri="{FF2B5EF4-FFF2-40B4-BE49-F238E27FC236}">
                <a16:creationId xmlns:a16="http://schemas.microsoft.com/office/drawing/2014/main" id="{FC0387EA-329E-DBCA-C9A7-B5A9796D5F03}"/>
              </a:ext>
            </a:extLst>
          </p:cNvPr>
          <p:cNvSpPr/>
          <p:nvPr/>
        </p:nvSpPr>
        <p:spPr>
          <a:xfrm>
            <a:off x="8460954" y="332870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775862E7-0658-5B04-A2B0-EFBE02B0CD6F}"/>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1E651757-7AF6-4B35-E3E3-C04E356409A1}"/>
              </a:ext>
            </a:extLst>
          </p:cNvPr>
          <p:cNvSpPr/>
          <p:nvPr/>
        </p:nvSpPr>
        <p:spPr>
          <a:xfrm>
            <a:off x="4440673" y="35772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1</a:t>
            </a:r>
          </a:p>
        </p:txBody>
      </p:sp>
      <p:cxnSp>
        <p:nvCxnSpPr>
          <p:cNvPr id="12" name="Connecteur droit avec flèche 11">
            <a:extLst>
              <a:ext uri="{FF2B5EF4-FFF2-40B4-BE49-F238E27FC236}">
                <a16:creationId xmlns:a16="http://schemas.microsoft.com/office/drawing/2014/main" id="{F157E710-A45D-4290-595C-F65DCA8FEB28}"/>
              </a:ext>
            </a:extLst>
          </p:cNvPr>
          <p:cNvCxnSpPr>
            <a:cxnSpLocks/>
            <a:stCxn id="8" idx="4"/>
            <a:endCxn id="6" idx="9"/>
          </p:cNvCxnSpPr>
          <p:nvPr/>
        </p:nvCxnSpPr>
        <p:spPr>
          <a:xfrm>
            <a:off x="6215468" y="1005046"/>
            <a:ext cx="2245486" cy="3023826"/>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89E64375-D35F-5920-3F94-38FFDE01AA4A}"/>
              </a:ext>
            </a:extLst>
          </p:cNvPr>
          <p:cNvCxnSpPr>
            <a:cxnSpLocks/>
            <a:stCxn id="5" idx="3"/>
            <a:endCxn id="8" idx="1"/>
          </p:cNvCxnSpPr>
          <p:nvPr/>
        </p:nvCxnSpPr>
        <p:spPr>
          <a:xfrm>
            <a:off x="2688718" y="101825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FEC6B258-EB74-1120-B91A-0DE336430C77}"/>
              </a:ext>
            </a:extLst>
          </p:cNvPr>
          <p:cNvCxnSpPr>
            <a:cxnSpLocks/>
          </p:cNvCxnSpPr>
          <p:nvPr/>
        </p:nvCxnSpPr>
        <p:spPr>
          <a:xfrm flipV="1">
            <a:off x="9247059" y="2325509"/>
            <a:ext cx="14360" cy="100319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0FC92EBD-FE05-CBEE-594D-0679119A1A8C}"/>
              </a:ext>
            </a:extLst>
          </p:cNvPr>
          <p:cNvSpPr txBox="1"/>
          <p:nvPr/>
        </p:nvSpPr>
        <p:spPr>
          <a:xfrm>
            <a:off x="7992207" y="2806890"/>
            <a:ext cx="578813" cy="369332"/>
          </a:xfrm>
          <a:prstGeom prst="rect">
            <a:avLst/>
          </a:prstGeom>
          <a:noFill/>
        </p:spPr>
        <p:txBody>
          <a:bodyPr wrap="none" rtlCol="0">
            <a:spAutoFit/>
          </a:bodyPr>
          <a:lstStyle/>
          <a:p>
            <a:r>
              <a:rPr lang="fr-FR" dirty="0"/>
              <a:t>JWT</a:t>
            </a:r>
          </a:p>
        </p:txBody>
      </p:sp>
      <p:pic>
        <p:nvPicPr>
          <p:cNvPr id="1026" name="Picture 2" descr="Cookies PNG Image - PurePNG | Free transparent CC0 PNG Image Library">
            <a:extLst>
              <a:ext uri="{FF2B5EF4-FFF2-40B4-BE49-F238E27FC236}">
                <a16:creationId xmlns:a16="http://schemas.microsoft.com/office/drawing/2014/main" id="{0BF9D6E7-5F57-A1C4-25AE-BB6CFBEDD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176" y="48661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849BBDCA-9F6B-C5CB-F14C-6EE1DDE72593}"/>
              </a:ext>
            </a:extLst>
          </p:cNvPr>
          <p:cNvSpPr txBox="1"/>
          <p:nvPr/>
        </p:nvSpPr>
        <p:spPr>
          <a:xfrm>
            <a:off x="599065" y="1734949"/>
            <a:ext cx="2666409" cy="338554"/>
          </a:xfrm>
          <a:prstGeom prst="rect">
            <a:avLst/>
          </a:prstGeom>
          <a:noFill/>
        </p:spPr>
        <p:txBody>
          <a:bodyPr wrap="square">
            <a:spAutoFit/>
          </a:bodyPr>
          <a:lstStyle/>
          <a:p>
            <a:r>
              <a:rPr lang="fr-FR" sz="1600" u="sng" dirty="0">
                <a:solidFill>
                  <a:schemeClr val="accent3">
                    <a:lumMod val="50000"/>
                  </a:schemeClr>
                </a:solidFill>
              </a:rPr>
              <a:t>https://my-frontend1.axa.fr</a:t>
            </a:r>
          </a:p>
        </p:txBody>
      </p:sp>
      <p:sp>
        <p:nvSpPr>
          <p:cNvPr id="4" name="ZoneTexte 3">
            <a:extLst>
              <a:ext uri="{FF2B5EF4-FFF2-40B4-BE49-F238E27FC236}">
                <a16:creationId xmlns:a16="http://schemas.microsoft.com/office/drawing/2014/main" id="{B3767F2F-7578-3A0E-8F8A-B289C8BF2D41}"/>
              </a:ext>
            </a:extLst>
          </p:cNvPr>
          <p:cNvSpPr txBox="1"/>
          <p:nvPr/>
        </p:nvSpPr>
        <p:spPr>
          <a:xfrm>
            <a:off x="3897896" y="1734949"/>
            <a:ext cx="3012263" cy="338554"/>
          </a:xfrm>
          <a:prstGeom prst="rect">
            <a:avLst/>
          </a:prstGeom>
          <a:noFill/>
        </p:spPr>
        <p:txBody>
          <a:bodyPr wrap="square">
            <a:spAutoFit/>
          </a:bodyPr>
          <a:lstStyle/>
          <a:p>
            <a:r>
              <a:rPr lang="fr-FR" sz="1600" u="sng" dirty="0">
                <a:solidFill>
                  <a:schemeClr val="accent3">
                    <a:lumMod val="50000"/>
                  </a:schemeClr>
                </a:solidFill>
              </a:rPr>
              <a:t>https://my-frontend1.axa.fr/api</a:t>
            </a:r>
          </a:p>
        </p:txBody>
      </p:sp>
      <p:sp>
        <p:nvSpPr>
          <p:cNvPr id="9" name="ZoneTexte 8">
            <a:extLst>
              <a:ext uri="{FF2B5EF4-FFF2-40B4-BE49-F238E27FC236}">
                <a16:creationId xmlns:a16="http://schemas.microsoft.com/office/drawing/2014/main" id="{0DC4F347-6B13-CEC6-E191-9E6A4C7AFC13}"/>
              </a:ext>
            </a:extLst>
          </p:cNvPr>
          <p:cNvSpPr txBox="1"/>
          <p:nvPr/>
        </p:nvSpPr>
        <p:spPr>
          <a:xfrm>
            <a:off x="8281614" y="470317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87BD1566-AD02-60E9-772D-42F1DD248EFC}"/>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4A2CE639-19A6-EAE5-C519-7D270F1C59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3" name="Picture 2">
            <a:extLst>
              <a:ext uri="{FF2B5EF4-FFF2-40B4-BE49-F238E27FC236}">
                <a16:creationId xmlns:a16="http://schemas.microsoft.com/office/drawing/2014/main" id="{C14AAF19-69A3-2D36-5101-3157A764A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4" name="Graphique 13">
            <a:extLst>
              <a:ext uri="{FF2B5EF4-FFF2-40B4-BE49-F238E27FC236}">
                <a16:creationId xmlns:a16="http://schemas.microsoft.com/office/drawing/2014/main" id="{0C58B1C2-E87E-B314-1B04-8FA9C27397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20" name="Rectangle 4">
            <a:extLst>
              <a:ext uri="{FF2B5EF4-FFF2-40B4-BE49-F238E27FC236}">
                <a16:creationId xmlns:a16="http://schemas.microsoft.com/office/drawing/2014/main" id="{C5C0FC6F-3116-6B64-5315-882E385C0941}"/>
              </a:ext>
            </a:extLst>
          </p:cNvPr>
          <p:cNvSpPr/>
          <p:nvPr/>
        </p:nvSpPr>
        <p:spPr>
          <a:xfrm>
            <a:off x="932504" y="2408690"/>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21" name="Rectangle 7">
            <a:extLst>
              <a:ext uri="{FF2B5EF4-FFF2-40B4-BE49-F238E27FC236}">
                <a16:creationId xmlns:a16="http://schemas.microsoft.com/office/drawing/2014/main" id="{81E6AF7A-F71E-9E5F-862D-5C6891523B8C}"/>
              </a:ext>
            </a:extLst>
          </p:cNvPr>
          <p:cNvSpPr/>
          <p:nvPr/>
        </p:nvSpPr>
        <p:spPr>
          <a:xfrm>
            <a:off x="4423606" y="2408691"/>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22" name="Connecteur droit avec flèche 21">
            <a:extLst>
              <a:ext uri="{FF2B5EF4-FFF2-40B4-BE49-F238E27FC236}">
                <a16:creationId xmlns:a16="http://schemas.microsoft.com/office/drawing/2014/main" id="{5710210E-52D3-2E60-57DE-4FDA7E0D7F62}"/>
              </a:ext>
            </a:extLst>
          </p:cNvPr>
          <p:cNvCxnSpPr>
            <a:cxnSpLocks/>
            <a:stCxn id="20" idx="3"/>
            <a:endCxn id="21" idx="1"/>
          </p:cNvCxnSpPr>
          <p:nvPr/>
        </p:nvCxnSpPr>
        <p:spPr>
          <a:xfrm>
            <a:off x="2671651" y="3069222"/>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descr="Cookies PNG Image - PurePNG | Free transparent CC0 PNG Image Library">
            <a:extLst>
              <a:ext uri="{FF2B5EF4-FFF2-40B4-BE49-F238E27FC236}">
                <a16:creationId xmlns:a16="http://schemas.microsoft.com/office/drawing/2014/main" id="{973CB09E-D3B8-25F6-BE3D-1F67DD65C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109" y="2537584"/>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8BE2C696-6085-0E27-BF80-7E5AFC49B047}"/>
              </a:ext>
            </a:extLst>
          </p:cNvPr>
          <p:cNvSpPr txBox="1"/>
          <p:nvPr/>
        </p:nvSpPr>
        <p:spPr>
          <a:xfrm>
            <a:off x="452480" y="3788619"/>
            <a:ext cx="2666409" cy="338554"/>
          </a:xfrm>
          <a:prstGeom prst="rect">
            <a:avLst/>
          </a:prstGeom>
          <a:noFill/>
        </p:spPr>
        <p:txBody>
          <a:bodyPr wrap="square">
            <a:spAutoFit/>
          </a:bodyPr>
          <a:lstStyle/>
          <a:p>
            <a:r>
              <a:rPr lang="fr-FR" sz="1600" u="sng" dirty="0">
                <a:solidFill>
                  <a:schemeClr val="accent3">
                    <a:lumMod val="50000"/>
                  </a:schemeClr>
                </a:solidFill>
              </a:rPr>
              <a:t>https://my-frontend2.axa.fr</a:t>
            </a:r>
          </a:p>
        </p:txBody>
      </p:sp>
      <p:sp>
        <p:nvSpPr>
          <p:cNvPr id="26" name="ZoneTexte 25">
            <a:extLst>
              <a:ext uri="{FF2B5EF4-FFF2-40B4-BE49-F238E27FC236}">
                <a16:creationId xmlns:a16="http://schemas.microsoft.com/office/drawing/2014/main" id="{F989777A-3A08-6437-953D-941699F73B51}"/>
              </a:ext>
            </a:extLst>
          </p:cNvPr>
          <p:cNvSpPr txBox="1"/>
          <p:nvPr/>
        </p:nvSpPr>
        <p:spPr>
          <a:xfrm>
            <a:off x="3880829" y="3785915"/>
            <a:ext cx="3012263" cy="338554"/>
          </a:xfrm>
          <a:prstGeom prst="rect">
            <a:avLst/>
          </a:prstGeom>
          <a:noFill/>
        </p:spPr>
        <p:txBody>
          <a:bodyPr wrap="square">
            <a:spAutoFit/>
          </a:bodyPr>
          <a:lstStyle/>
          <a:p>
            <a:r>
              <a:rPr lang="fr-FR" sz="1600" u="sng" dirty="0">
                <a:solidFill>
                  <a:schemeClr val="accent3">
                    <a:lumMod val="50000"/>
                  </a:schemeClr>
                </a:solidFill>
              </a:rPr>
              <a:t>https://my-frontend2.axa.fr/api</a:t>
            </a:r>
          </a:p>
        </p:txBody>
      </p:sp>
      <p:cxnSp>
        <p:nvCxnSpPr>
          <p:cNvPr id="29" name="Connecteur droit avec flèche 28">
            <a:extLst>
              <a:ext uri="{FF2B5EF4-FFF2-40B4-BE49-F238E27FC236}">
                <a16:creationId xmlns:a16="http://schemas.microsoft.com/office/drawing/2014/main" id="{EF42EE9C-C14D-7B20-2741-1B1FBC39E6EF}"/>
              </a:ext>
            </a:extLst>
          </p:cNvPr>
          <p:cNvCxnSpPr>
            <a:cxnSpLocks/>
            <a:stCxn id="21" idx="4"/>
            <a:endCxn id="6" idx="9"/>
          </p:cNvCxnSpPr>
          <p:nvPr/>
        </p:nvCxnSpPr>
        <p:spPr>
          <a:xfrm>
            <a:off x="6198401" y="3056012"/>
            <a:ext cx="2262553" cy="97286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4">
            <a:extLst>
              <a:ext uri="{FF2B5EF4-FFF2-40B4-BE49-F238E27FC236}">
                <a16:creationId xmlns:a16="http://schemas.microsoft.com/office/drawing/2014/main" id="{D566001F-D83E-2201-473D-6845F8FCB617}"/>
              </a:ext>
            </a:extLst>
          </p:cNvPr>
          <p:cNvSpPr/>
          <p:nvPr/>
        </p:nvSpPr>
        <p:spPr>
          <a:xfrm>
            <a:off x="922039" y="431699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34" name="Rectangle 7">
            <a:extLst>
              <a:ext uri="{FF2B5EF4-FFF2-40B4-BE49-F238E27FC236}">
                <a16:creationId xmlns:a16="http://schemas.microsoft.com/office/drawing/2014/main" id="{8EC1C401-26EB-1923-6196-1FBDDA61567B}"/>
              </a:ext>
            </a:extLst>
          </p:cNvPr>
          <p:cNvSpPr/>
          <p:nvPr/>
        </p:nvSpPr>
        <p:spPr>
          <a:xfrm>
            <a:off x="4413141" y="431699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35" name="Connecteur droit avec flèche 34">
            <a:extLst>
              <a:ext uri="{FF2B5EF4-FFF2-40B4-BE49-F238E27FC236}">
                <a16:creationId xmlns:a16="http://schemas.microsoft.com/office/drawing/2014/main" id="{FF4F9CCD-B4CE-879F-78DB-40A27082D280}"/>
              </a:ext>
            </a:extLst>
          </p:cNvPr>
          <p:cNvCxnSpPr>
            <a:cxnSpLocks/>
            <a:stCxn id="33" idx="3"/>
            <a:endCxn id="34" idx="1"/>
          </p:cNvCxnSpPr>
          <p:nvPr/>
        </p:nvCxnSpPr>
        <p:spPr>
          <a:xfrm>
            <a:off x="2661186" y="497752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descr="Cookies PNG Image - PurePNG | Free transparent CC0 PNG Image Library">
            <a:extLst>
              <a:ext uri="{FF2B5EF4-FFF2-40B4-BE49-F238E27FC236}">
                <a16:creationId xmlns:a16="http://schemas.microsoft.com/office/drawing/2014/main" id="{2F2180FA-0218-AD15-DC3E-3E8801863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644" y="44458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37" name="ZoneTexte 36">
            <a:extLst>
              <a:ext uri="{FF2B5EF4-FFF2-40B4-BE49-F238E27FC236}">
                <a16:creationId xmlns:a16="http://schemas.microsoft.com/office/drawing/2014/main" id="{E2A933C6-D0CB-F222-32B6-D6623F7B10D1}"/>
              </a:ext>
            </a:extLst>
          </p:cNvPr>
          <p:cNvSpPr txBox="1"/>
          <p:nvPr/>
        </p:nvSpPr>
        <p:spPr>
          <a:xfrm>
            <a:off x="475474" y="5696486"/>
            <a:ext cx="2666409" cy="338554"/>
          </a:xfrm>
          <a:prstGeom prst="rect">
            <a:avLst/>
          </a:prstGeom>
          <a:noFill/>
        </p:spPr>
        <p:txBody>
          <a:bodyPr wrap="square">
            <a:spAutoFit/>
          </a:bodyPr>
          <a:lstStyle/>
          <a:p>
            <a:r>
              <a:rPr lang="fr-FR" sz="1600" u="sng" dirty="0">
                <a:solidFill>
                  <a:schemeClr val="accent3">
                    <a:lumMod val="50000"/>
                  </a:schemeClr>
                </a:solidFill>
              </a:rPr>
              <a:t>https://my-frontend3.axa.fr</a:t>
            </a:r>
          </a:p>
        </p:txBody>
      </p:sp>
      <p:sp>
        <p:nvSpPr>
          <p:cNvPr id="38" name="ZoneTexte 37">
            <a:extLst>
              <a:ext uri="{FF2B5EF4-FFF2-40B4-BE49-F238E27FC236}">
                <a16:creationId xmlns:a16="http://schemas.microsoft.com/office/drawing/2014/main" id="{04C123AA-A5FE-3FD2-952A-9EFEB3535EB2}"/>
              </a:ext>
            </a:extLst>
          </p:cNvPr>
          <p:cNvSpPr txBox="1"/>
          <p:nvPr/>
        </p:nvSpPr>
        <p:spPr>
          <a:xfrm>
            <a:off x="3870364" y="5694219"/>
            <a:ext cx="3012263" cy="338554"/>
          </a:xfrm>
          <a:prstGeom prst="rect">
            <a:avLst/>
          </a:prstGeom>
          <a:noFill/>
        </p:spPr>
        <p:txBody>
          <a:bodyPr wrap="square">
            <a:spAutoFit/>
          </a:bodyPr>
          <a:lstStyle/>
          <a:p>
            <a:r>
              <a:rPr lang="fr-FR" sz="1600" u="sng" dirty="0">
                <a:solidFill>
                  <a:schemeClr val="accent3">
                    <a:lumMod val="50000"/>
                  </a:schemeClr>
                </a:solidFill>
              </a:rPr>
              <a:t>https://my-frontend3.axa.fr/api</a:t>
            </a:r>
          </a:p>
        </p:txBody>
      </p:sp>
      <p:cxnSp>
        <p:nvCxnSpPr>
          <p:cNvPr id="41" name="Connecteur droit avec flèche 40">
            <a:extLst>
              <a:ext uri="{FF2B5EF4-FFF2-40B4-BE49-F238E27FC236}">
                <a16:creationId xmlns:a16="http://schemas.microsoft.com/office/drawing/2014/main" id="{140952FE-9B47-EB59-5303-289C88175EF5}"/>
              </a:ext>
            </a:extLst>
          </p:cNvPr>
          <p:cNvCxnSpPr>
            <a:cxnSpLocks/>
            <a:stCxn id="34" idx="4"/>
            <a:endCxn id="6" idx="9"/>
          </p:cNvCxnSpPr>
          <p:nvPr/>
        </p:nvCxnSpPr>
        <p:spPr>
          <a:xfrm flipV="1">
            <a:off x="6187936" y="4028872"/>
            <a:ext cx="2273018" cy="935444"/>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662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EEF93F2A-5BEF-4D4A-C389-8BCC247D5A9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5B12343-86B7-036B-ACCB-878C70A3377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10AA959-162B-7B76-4891-042CB9927F53}"/>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1B4AD12-765C-5042-1E0A-3DFBC5C0CE85}"/>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000" b="1" dirty="0"/>
          </a:p>
          <a:p>
            <a:pPr marL="742950" indent="-742950">
              <a:buFont typeface="+mj-lt"/>
              <a:buAutoNum type="arabicPeriod"/>
            </a:pPr>
            <a:endParaRPr lang="fr-FR" sz="4400" dirty="0">
              <a:solidFill>
                <a:schemeClr val="bg1">
                  <a:lumMod val="50000"/>
                </a:schemeClr>
              </a:solidFill>
            </a:endParaRPr>
          </a:p>
        </p:txBody>
      </p:sp>
      <p:sp>
        <p:nvSpPr>
          <p:cNvPr id="8" name="ZoneTexte 7">
            <a:extLst>
              <a:ext uri="{FF2B5EF4-FFF2-40B4-BE49-F238E27FC236}">
                <a16:creationId xmlns:a16="http://schemas.microsoft.com/office/drawing/2014/main" id="{C702E58C-8D0D-D9B2-B828-CC0E16157A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B8785FB4-DF8A-046C-6BA6-56E6DF1E2D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5F1E032F-E885-648D-0127-9E531F44A6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88001227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512051-FAAF-D63B-7D05-BF219953D42B}"/>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4279358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74E691-7D6A-3B38-BED8-7F32B663A9FC}"/>
              </a:ext>
            </a:extLst>
          </p:cNvPr>
          <p:cNvSpPr>
            <a:spLocks noGrp="1"/>
          </p:cNvSpPr>
          <p:nvPr>
            <p:ph type="title"/>
          </p:nvPr>
        </p:nvSpPr>
        <p:spPr>
          <a:xfrm>
            <a:off x="3002857" y="1138439"/>
            <a:ext cx="5769429" cy="633755"/>
          </a:xfrm>
        </p:spPr>
        <p:txBody>
          <a:bodyPr>
            <a:normAutofit fontScale="90000"/>
          </a:bodyPr>
          <a:lstStyle/>
          <a:p>
            <a:pPr algn="ctr"/>
            <a:r>
              <a:rPr lang="fr-FR" sz="8000" dirty="0"/>
              <a:t>Conclusion</a:t>
            </a:r>
          </a:p>
        </p:txBody>
      </p:sp>
      <p:graphicFrame>
        <p:nvGraphicFramePr>
          <p:cNvPr id="7" name="Espace réservé du contenu 6">
            <a:extLst>
              <a:ext uri="{FF2B5EF4-FFF2-40B4-BE49-F238E27FC236}">
                <a16:creationId xmlns:a16="http://schemas.microsoft.com/office/drawing/2014/main" id="{AF28F93E-D58E-C6F7-E33A-7976D875CF4E}"/>
              </a:ext>
            </a:extLst>
          </p:cNvPr>
          <p:cNvGraphicFramePr>
            <a:graphicFrameLocks noGrp="1"/>
          </p:cNvGraphicFramePr>
          <p:nvPr>
            <p:ph idx="1"/>
            <p:extLst>
              <p:ext uri="{D42A27DB-BD31-4B8C-83A1-F6EECF244321}">
                <p14:modId xmlns:p14="http://schemas.microsoft.com/office/powerpoint/2010/main" val="1358485627"/>
              </p:ext>
            </p:extLst>
          </p:nvPr>
        </p:nvGraphicFramePr>
        <p:xfrm>
          <a:off x="224057" y="2469271"/>
          <a:ext cx="11727734" cy="3322320"/>
        </p:xfrm>
        <a:graphic>
          <a:graphicData uri="http://schemas.openxmlformats.org/drawingml/2006/table">
            <a:tbl>
              <a:tblPr firstRow="1" bandRow="1">
                <a:tableStyleId>{5C22544A-7EE6-4342-B048-85BDC9FD1C3A}</a:tableStyleId>
              </a:tblPr>
              <a:tblGrid>
                <a:gridCol w="2333363">
                  <a:extLst>
                    <a:ext uri="{9D8B030D-6E8A-4147-A177-3AD203B41FA5}">
                      <a16:colId xmlns:a16="http://schemas.microsoft.com/office/drawing/2014/main" val="640272455"/>
                    </a:ext>
                  </a:extLst>
                </a:gridCol>
                <a:gridCol w="9394371">
                  <a:extLst>
                    <a:ext uri="{9D8B030D-6E8A-4147-A177-3AD203B41FA5}">
                      <a16:colId xmlns:a16="http://schemas.microsoft.com/office/drawing/2014/main" val="1592823150"/>
                    </a:ext>
                  </a:extLst>
                </a:gridCol>
              </a:tblGrid>
              <a:tr h="613658">
                <a:tc>
                  <a:txBody>
                    <a:bodyPr/>
                    <a:lstStyle/>
                    <a:p>
                      <a:endParaRPr lang="fr-FR" sz="1800"/>
                    </a:p>
                  </a:txBody>
                  <a:tcPr/>
                </a:tc>
                <a:tc>
                  <a:txBody>
                    <a:bodyPr/>
                    <a:lstStyle/>
                    <a:p>
                      <a:pPr algn="ctr"/>
                      <a:r>
                        <a:rPr lang="fr-FR" sz="4000" dirty="0"/>
                        <a:t>Basic </a:t>
                      </a:r>
                      <a:r>
                        <a:rPr lang="fr-FR" sz="4000" dirty="0" err="1"/>
                        <a:t>pratices</a:t>
                      </a:r>
                      <a:endParaRPr lang="fr-FR" sz="4000" dirty="0"/>
                    </a:p>
                  </a:txBody>
                  <a:tcPr/>
                </a:tc>
                <a:extLst>
                  <a:ext uri="{0D108BD9-81ED-4DB2-BD59-A6C34878D82A}">
                    <a16:rowId xmlns:a16="http://schemas.microsoft.com/office/drawing/2014/main" val="1366985902"/>
                  </a:ext>
                </a:extLst>
              </a:tr>
              <a:tr h="1147274">
                <a:tc>
                  <a:txBody>
                    <a:bodyPr/>
                    <a:lstStyle/>
                    <a:p>
                      <a:r>
                        <a:rPr lang="fr-FR" sz="2000" dirty="0"/>
                        <a:t>OIDC Client </a:t>
                      </a:r>
                      <a:r>
                        <a:rPr lang="fr-FR" sz="2000" dirty="0" err="1"/>
                        <a:t>Side</a:t>
                      </a:r>
                      <a:endParaRPr lang="fr-FR" sz="2000" dirty="0"/>
                    </a:p>
                  </a:txBody>
                  <a:tcPr/>
                </a:tc>
                <a:tc>
                  <a:txBody>
                    <a:bodyPr/>
                    <a:lstStyle/>
                    <a:p>
                      <a:pPr marL="285750" indent="-285750">
                        <a:buFont typeface="Arial" panose="020B0604020202020204" pitchFamily="34" charset="0"/>
                        <a:buChar char="•"/>
                      </a:pPr>
                      <a:r>
                        <a:rPr lang="fr-FR" sz="2000" kern="1200" dirty="0" err="1">
                          <a:solidFill>
                            <a:schemeClr val="dk1"/>
                          </a:solidFill>
                          <a:latin typeface="+mn-lt"/>
                          <a:ea typeface="+mn-ea"/>
                          <a:cs typeface="+mn-cs"/>
                        </a:rPr>
                        <a:t>Activate</a:t>
                      </a:r>
                      <a:r>
                        <a:rPr lang="fr-FR" sz="2000" kern="1200" dirty="0">
                          <a:solidFill>
                            <a:schemeClr val="dk1"/>
                          </a:solidFill>
                          <a:latin typeface="+mn-lt"/>
                          <a:ea typeface="+mn-ea"/>
                          <a:cs typeface="+mn-cs"/>
                        </a:rPr>
                        <a:t> Content-Security-</a:t>
                      </a:r>
                      <a:r>
                        <a:rPr lang="fr-FR" sz="2000" kern="1200" dirty="0" err="1">
                          <a:solidFill>
                            <a:schemeClr val="dk1"/>
                          </a:solidFill>
                          <a:latin typeface="+mn-lt"/>
                          <a:ea typeface="+mn-ea"/>
                          <a:cs typeface="+mn-cs"/>
                        </a:rPr>
                        <a:t>Policies</a:t>
                      </a:r>
                      <a:r>
                        <a:rPr lang="fr-FR" sz="2000" kern="1200" dirty="0">
                          <a:solidFill>
                            <a:schemeClr val="dk1"/>
                          </a:solidFill>
                          <a:latin typeface="+mn-lt"/>
                          <a:ea typeface="+mn-ea"/>
                          <a:cs typeface="+mn-cs"/>
                        </a:rPr>
                        <a:t> (CSP)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p>
                      <a:pPr marL="285750" indent="-285750">
                        <a:buFont typeface="Arial" panose="020B0604020202020204" pitchFamily="34" charset="0"/>
                        <a:buChar char="•"/>
                      </a:pPr>
                      <a:r>
                        <a:rPr lang="fr-FR" sz="2000" kern="1200" dirty="0">
                          <a:solidFill>
                            <a:schemeClr val="dk1"/>
                          </a:solidFill>
                          <a:latin typeface="+mn-lt"/>
                          <a:ea typeface="+mn-ea"/>
                          <a:cs typeface="+mn-cs"/>
                        </a:rPr>
                        <a:t>Set up callback route management </a:t>
                      </a:r>
                      <a:r>
                        <a:rPr lang="fr-FR" sz="2000" kern="1200" dirty="0" err="1">
                          <a:solidFill>
                            <a:schemeClr val="dk1"/>
                          </a:solidFill>
                          <a:latin typeface="+mn-lt"/>
                          <a:ea typeface="+mn-ea"/>
                          <a:cs typeface="+mn-cs"/>
                        </a:rPr>
                        <a:t>before</a:t>
                      </a:r>
                      <a:r>
                        <a:rPr lang="fr-FR" sz="2000" kern="1200" dirty="0">
                          <a:solidFill>
                            <a:schemeClr val="dk1"/>
                          </a:solidFill>
                          <a:latin typeface="+mn-lt"/>
                          <a:ea typeface="+mn-ea"/>
                          <a:cs typeface="+mn-cs"/>
                        </a:rPr>
                        <a:t> any javascript </a:t>
                      </a:r>
                      <a:r>
                        <a:rPr lang="fr-FR" sz="2000" kern="1200" dirty="0" err="1">
                          <a:solidFill>
                            <a:schemeClr val="dk1"/>
                          </a:solidFill>
                          <a:latin typeface="+mn-lt"/>
                          <a:ea typeface="+mn-ea"/>
                          <a:cs typeface="+mn-cs"/>
                        </a:rPr>
                        <a:t>fetch</a:t>
                      </a:r>
                      <a:r>
                        <a:rPr lang="fr-FR" sz="2000" kern="1200" dirty="0">
                          <a:solidFill>
                            <a:schemeClr val="dk1"/>
                          </a:solidFill>
                          <a:latin typeface="+mn-lt"/>
                          <a:ea typeface="+mn-ea"/>
                          <a:cs typeface="+mn-cs"/>
                        </a:rPr>
                        <a:t>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3279019925"/>
                  </a:ext>
                </a:extLst>
              </a:tr>
              <a:tr h="1201162">
                <a:tc>
                  <a:txBody>
                    <a:bodyPr/>
                    <a:lstStyle/>
                    <a:p>
                      <a:r>
                        <a:rPr lang="fr-FR" sz="2000" dirty="0"/>
                        <a:t>OIDC Server </a:t>
                      </a:r>
                      <a:r>
                        <a:rPr lang="fr-FR" sz="2000" dirty="0" err="1"/>
                        <a:t>Side</a:t>
                      </a:r>
                      <a:endParaRPr lang="fr-FR" sz="2000" dirty="0"/>
                    </a:p>
                  </a:txBody>
                  <a:tcPr/>
                </a:tc>
                <a:tc>
                  <a:txBody>
                    <a:bodyPr/>
                    <a:lstStyle/>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a:t>
                      </a:r>
                      <a:r>
                        <a:rPr lang="fr-FR" altLang="fr-FR" sz="2000" kern="1200" dirty="0" err="1">
                          <a:solidFill>
                            <a:schemeClr val="dk1"/>
                          </a:solidFill>
                          <a:latin typeface="+mn-lt"/>
                          <a:ea typeface="+mn-ea"/>
                          <a:cs typeface="+mn-cs"/>
                        </a:rPr>
                        <a:t>SameSite</a:t>
                      </a:r>
                      <a:r>
                        <a:rPr lang="fr-FR" altLang="fr-FR" sz="2000" kern="1200" dirty="0">
                          <a:solidFill>
                            <a:schemeClr val="dk1"/>
                          </a:solidFill>
                          <a:latin typeface="+mn-lt"/>
                          <a:ea typeface="+mn-ea"/>
                          <a:cs typeface="+mn-cs"/>
                        </a:rPr>
                        <a:t>=Strict;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altLang="fr-FR" sz="2000" kern="1200" dirty="0" err="1">
                          <a:solidFill>
                            <a:schemeClr val="dk1"/>
                          </a:solidFill>
                          <a:latin typeface="+mn-lt"/>
                          <a:ea typeface="+mn-ea"/>
                          <a:cs typeface="+mn-cs"/>
                        </a:rPr>
                        <a:t>against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Cross-site request </a:t>
                      </a:r>
                      <a:r>
                        <a:rPr lang="fr-FR" sz="2000" kern="1200" dirty="0" err="1">
                          <a:solidFill>
                            <a:schemeClr val="dk1"/>
                          </a:solidFill>
                          <a:latin typeface="+mn-lt"/>
                          <a:ea typeface="+mn-ea"/>
                          <a:cs typeface="+mn-cs"/>
                        </a:rPr>
                        <a:t>forgery</a:t>
                      </a:r>
                      <a:r>
                        <a:rPr lang="fr-FR" altLang="fr-FR" sz="2000" kern="1200" dirty="0">
                          <a:solidFill>
                            <a:schemeClr val="dk1"/>
                          </a:solidFill>
                          <a:latin typeface="+mn-lt"/>
                          <a:ea typeface="+mn-ea"/>
                          <a:cs typeface="+mn-cs"/>
                        </a:rPr>
                        <a:t> CSRF</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altLang="fr-FR" sz="2000" kern="1200" dirty="0">
                          <a:solidFill>
                            <a:schemeClr val="dk1"/>
                          </a:solidFill>
                          <a:latin typeface="+mn-lt"/>
                          <a:ea typeface="+mn-ea"/>
                          <a:cs typeface="+mn-cs"/>
                        </a:rPr>
                        <a:t>Cookie </a:t>
                      </a:r>
                      <a:r>
                        <a:rPr lang="en-US" sz="2000" kern="1200" dirty="0" err="1">
                          <a:solidFill>
                            <a:schemeClr val="dk1"/>
                          </a:solidFill>
                          <a:latin typeface="+mn-lt"/>
                          <a:ea typeface="+mn-ea"/>
                          <a:cs typeface="+mn-cs"/>
                        </a:rPr>
                        <a:t>HttpOnly</a:t>
                      </a:r>
                      <a:r>
                        <a:rPr lang="en-US" sz="2000" kern="1200" dirty="0">
                          <a:solidFill>
                            <a:schemeClr val="dk1"/>
                          </a:solidFill>
                          <a:latin typeface="+mn-lt"/>
                          <a:ea typeface="+mn-ea"/>
                          <a:cs typeface="+mn-cs"/>
                        </a:rPr>
                        <a:t>;</a:t>
                      </a:r>
                      <a:r>
                        <a:rPr lang="fr-FR" altLang="fr-FR" sz="2000" kern="1200" dirty="0">
                          <a:solidFill>
                            <a:schemeClr val="dk1"/>
                          </a:solidFill>
                          <a:latin typeface="+mn-lt"/>
                          <a:ea typeface="+mn-ea"/>
                          <a:cs typeface="+mn-cs"/>
                        </a:rPr>
                        <a: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altLang="fr-FR" sz="2000" kern="1200" dirty="0">
                        <a:solidFill>
                          <a:schemeClr val="dk1"/>
                        </a:solidFill>
                        <a:latin typeface="+mn-lt"/>
                        <a:ea typeface="+mn-ea"/>
                        <a:cs typeface="+mn-cs"/>
                      </a:endParaRPr>
                    </a:p>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Secure to </a:t>
                      </a:r>
                      <a:r>
                        <a:rPr lang="fr-FR" altLang="fr-FR" sz="2000" kern="1200" dirty="0" err="1">
                          <a:solidFill>
                            <a:schemeClr val="dk1"/>
                          </a:solidFill>
                          <a:latin typeface="+mn-lt"/>
                          <a:ea typeface="+mn-ea"/>
                          <a:cs typeface="+mn-cs"/>
                        </a:rPr>
                        <a:t>guaranty</a:t>
                      </a:r>
                      <a:r>
                        <a:rPr lang="fr-FR" altLang="fr-FR" sz="2000" kern="1200" dirty="0">
                          <a:solidFill>
                            <a:schemeClr val="dk1"/>
                          </a:solidFill>
                          <a:latin typeface="+mn-lt"/>
                          <a:ea typeface="+mn-ea"/>
                          <a:cs typeface="+mn-cs"/>
                        </a:rPr>
                        <a:t> HTTPS</a:t>
                      </a:r>
                    </a:p>
                    <a:p>
                      <a:pPr marL="285750" indent="-285750" algn="l" defTabSz="914400" rtl="0" eaLnBrk="1" latinLnBrk="0" hangingPunct="1">
                        <a:buFont typeface="Arial" panose="020B0604020202020204" pitchFamily="34" charset="0"/>
                        <a:buChar char="•"/>
                      </a:pPr>
                      <a:r>
                        <a:rPr lang="fr-FR" sz="2000" kern="1200" dirty="0">
                          <a:solidFill>
                            <a:schemeClr val="dk1"/>
                          </a:solidFill>
                          <a:latin typeface="+mn-lt"/>
                          <a:ea typeface="+mn-ea"/>
                          <a:cs typeface="+mn-cs"/>
                        </a:rPr>
                        <a:t>Cookie Content : Use a Strong and Up to Date </a:t>
                      </a:r>
                      <a:r>
                        <a:rPr lang="fr-FR" sz="2000" kern="1200" dirty="0" err="1">
                          <a:solidFill>
                            <a:schemeClr val="dk1"/>
                          </a:solidFill>
                          <a:latin typeface="+mn-lt"/>
                          <a:ea typeface="+mn-ea"/>
                          <a:cs typeface="+mn-cs"/>
                        </a:rPr>
                        <a:t>Cipher</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algorithm</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2120880025"/>
                  </a:ext>
                </a:extLst>
              </a:tr>
            </a:tbl>
          </a:graphicData>
        </a:graphic>
      </p:graphicFrame>
      <p:sp>
        <p:nvSpPr>
          <p:cNvPr id="4" name="ZoneTexte 3">
            <a:extLst>
              <a:ext uri="{FF2B5EF4-FFF2-40B4-BE49-F238E27FC236}">
                <a16:creationId xmlns:a16="http://schemas.microsoft.com/office/drawing/2014/main" id="{C2148FAD-6D03-FDF9-70EE-F877EBD7F29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CFF2E17C-6723-685D-A3F0-1C47D80FC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F270323C-04B6-A437-868D-D2C1862C1E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049227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E34886-9CD7-2B49-D74C-218447BF6823}"/>
              </a:ext>
            </a:extLst>
          </p:cNvPr>
          <p:cNvSpPr>
            <a:spLocks noGrp="1"/>
          </p:cNvSpPr>
          <p:nvPr>
            <p:ph type="title"/>
          </p:nvPr>
        </p:nvSpPr>
        <p:spPr/>
        <p:txBody>
          <a:bodyPr>
            <a:normAutofit/>
          </a:bodyPr>
          <a:lstStyle/>
          <a:p>
            <a:pPr algn="ctr"/>
            <a:r>
              <a:rPr lang="fr-FR" sz="4800" dirty="0"/>
              <a:t>Merci </a:t>
            </a:r>
            <a:r>
              <a:rPr lang="fr-FR" sz="4800" dirty="0">
                <a:sym typeface="Wingdings" panose="05000000000000000000" pitchFamily="2" charset="2"/>
              </a:rPr>
              <a:t></a:t>
            </a:r>
            <a:endParaRPr lang="fr-FR" sz="4800" dirty="0"/>
          </a:p>
        </p:txBody>
      </p:sp>
      <p:sp>
        <p:nvSpPr>
          <p:cNvPr id="3" name="Espace réservé du texte 2">
            <a:extLst>
              <a:ext uri="{FF2B5EF4-FFF2-40B4-BE49-F238E27FC236}">
                <a16:creationId xmlns:a16="http://schemas.microsoft.com/office/drawing/2014/main" id="{D3F9C4B5-ABF8-F07D-DB94-299CFC48FD97}"/>
              </a:ext>
            </a:extLst>
          </p:cNvPr>
          <p:cNvSpPr>
            <a:spLocks noGrp="1"/>
          </p:cNvSpPr>
          <p:nvPr>
            <p:ph type="body" sz="half" idx="2"/>
          </p:nvPr>
        </p:nvSpPr>
        <p:spPr>
          <a:xfrm>
            <a:off x="1121960" y="5138057"/>
            <a:ext cx="4810539" cy="811390"/>
          </a:xfrm>
        </p:spPr>
        <p:txBody>
          <a:bodyPr/>
          <a:lstStyle/>
          <a:p>
            <a:pPr algn="ctr"/>
            <a:r>
              <a:rPr lang="fr-FR" dirty="0" err="1"/>
              <a:t>OpenFeedBack</a:t>
            </a:r>
            <a:endParaRPr lang="fr-FR" dirty="0"/>
          </a:p>
        </p:txBody>
      </p:sp>
      <p:pic>
        <p:nvPicPr>
          <p:cNvPr id="4" name="Image 3">
            <a:extLst>
              <a:ext uri="{FF2B5EF4-FFF2-40B4-BE49-F238E27FC236}">
                <a16:creationId xmlns:a16="http://schemas.microsoft.com/office/drawing/2014/main" id="{93715D08-DC0F-7114-88E5-2E7F459110C6}"/>
              </a:ext>
            </a:extLst>
          </p:cNvPr>
          <p:cNvPicPr>
            <a:picLocks noChangeAspect="1"/>
          </p:cNvPicPr>
          <p:nvPr/>
        </p:nvPicPr>
        <p:blipFill>
          <a:blip r:embed="rId2"/>
          <a:stretch>
            <a:fillRect/>
          </a:stretch>
        </p:blipFill>
        <p:spPr>
          <a:xfrm>
            <a:off x="2574730" y="3102038"/>
            <a:ext cx="1905000" cy="1905000"/>
          </a:xfrm>
          <a:prstGeom prst="rect">
            <a:avLst/>
          </a:prstGeom>
        </p:spPr>
      </p:pic>
    </p:spTree>
    <p:extLst>
      <p:ext uri="{BB962C8B-B14F-4D97-AF65-F5344CB8AC3E}">
        <p14:creationId xmlns:p14="http://schemas.microsoft.com/office/powerpoint/2010/main" val="2334582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3F6A-7B1B-6D61-920C-DE69AFB163B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0AF8D50-0D8E-D449-9F52-873A28D1E34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58ED4E-F5FC-F6B4-C6B1-05EA5CCD5AA7}"/>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0C856D-43FC-A18C-A87A-4F0509EAAA66}"/>
              </a:ext>
            </a:extLst>
          </p:cNvPr>
          <p:cNvSpPr txBox="1"/>
          <p:nvPr/>
        </p:nvSpPr>
        <p:spPr>
          <a:xfrm>
            <a:off x="1403535" y="1007360"/>
            <a:ext cx="9727894" cy="3416320"/>
          </a:xfrm>
          <a:prstGeom prst="rect">
            <a:avLst/>
          </a:prstGeom>
          <a:noFill/>
        </p:spPr>
        <p:txBody>
          <a:bodyPr wrap="square">
            <a:spAutoFit/>
          </a:bodyPr>
          <a:lstStyle/>
          <a:p>
            <a:pPr marL="0" indent="0" algn="ctr">
              <a:buNone/>
            </a:pPr>
            <a:r>
              <a:rPr lang="fr-FR" sz="7200" b="0" i="0" dirty="0">
                <a:solidFill>
                  <a:srgbClr val="792675"/>
                </a:solidFill>
                <a:effectLst/>
                <a:latin typeface="consolas" panose="020B0609020204030204" pitchFamily="49" charset="0"/>
              </a:rPr>
              <a:t>OIDC </a:t>
            </a:r>
            <a:br>
              <a:rPr lang="fr-FR" sz="7200" b="0" i="0" dirty="0">
                <a:solidFill>
                  <a:srgbClr val="792675"/>
                </a:solidFill>
                <a:effectLst/>
                <a:latin typeface="consolas" panose="020B0609020204030204" pitchFamily="49" charset="0"/>
              </a:rPr>
            </a:br>
            <a:r>
              <a:rPr lang="fr-FR" sz="7200" b="0" i="0" dirty="0">
                <a:solidFill>
                  <a:srgbClr val="792675"/>
                </a:solidFill>
                <a:effectLst/>
                <a:latin typeface="consolas" panose="020B0609020204030204" pitchFamily="49" charset="0"/>
              </a:rPr>
              <a:t>configure a </a:t>
            </a:r>
            <a:r>
              <a:rPr lang="fr-FR" sz="7200" b="0" i="0" dirty="0" err="1">
                <a:solidFill>
                  <a:srgbClr val="792675"/>
                </a:solidFill>
                <a:effectLst/>
                <a:latin typeface="consolas" panose="020B0609020204030204" pitchFamily="49" charset="0"/>
              </a:rPr>
              <a:t>clientID</a:t>
            </a:r>
            <a:endParaRPr lang="fr-FR" sz="7200" dirty="0"/>
          </a:p>
        </p:txBody>
      </p:sp>
      <p:sp>
        <p:nvSpPr>
          <p:cNvPr id="6" name="ZoneTexte 5">
            <a:extLst>
              <a:ext uri="{FF2B5EF4-FFF2-40B4-BE49-F238E27FC236}">
                <a16:creationId xmlns:a16="http://schemas.microsoft.com/office/drawing/2014/main" id="{FEE5BEBD-18ED-9585-E224-EC72E6B5A7B8}"/>
              </a:ext>
            </a:extLst>
          </p:cNvPr>
          <p:cNvSpPr txBox="1"/>
          <p:nvPr/>
        </p:nvSpPr>
        <p:spPr>
          <a:xfrm>
            <a:off x="4729875" y="4339541"/>
            <a:ext cx="3075215" cy="923330"/>
          </a:xfrm>
          <a:prstGeom prst="rect">
            <a:avLst/>
          </a:prstGeom>
          <a:noFill/>
        </p:spPr>
        <p:txBody>
          <a:bodyPr wrap="square">
            <a:spAutoFit/>
          </a:bodyPr>
          <a:lstStyle/>
          <a:p>
            <a:r>
              <a:rPr lang="fr-FR" sz="5400" dirty="0" err="1">
                <a:hlinkClick r:id="rId2"/>
              </a:rPr>
              <a:t>Keycloak</a:t>
            </a:r>
            <a:endParaRPr lang="fr-FR" sz="5400" dirty="0"/>
          </a:p>
        </p:txBody>
      </p:sp>
      <p:sp>
        <p:nvSpPr>
          <p:cNvPr id="7" name="Rectangle 6">
            <a:extLst>
              <a:ext uri="{FF2B5EF4-FFF2-40B4-BE49-F238E27FC236}">
                <a16:creationId xmlns:a16="http://schemas.microsoft.com/office/drawing/2014/main" id="{C54EFB21-87DA-F560-9016-864F6E1F9A9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8" name="ZoneTexte 7">
            <a:extLst>
              <a:ext uri="{FF2B5EF4-FFF2-40B4-BE49-F238E27FC236}">
                <a16:creationId xmlns:a16="http://schemas.microsoft.com/office/drawing/2014/main" id="{4E2D720A-5E47-BC20-ACFE-48B76D9B67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37A17D91-5C5B-A6E4-E0AB-0AD067C2A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332E291A-78E6-CC9A-343A-AB1C810347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34117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a:xfrm>
            <a:off x="0" y="6035034"/>
            <a:ext cx="12192000" cy="822960"/>
          </a:xfrm>
        </p:spPr>
        <p:txBody>
          <a:bodyPr/>
          <a:lstStyle/>
          <a:p>
            <a:endParaRPr lang="fr-FR" dirty="0"/>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45113" y="1035814"/>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32118" y="303737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6765655" y="3400447"/>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5049535" y="5186191"/>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53" y="4536741"/>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9385" y="410149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8409726" y="4805016"/>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45232" y="208581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7652081" y="2730889"/>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6506079" y="4481557"/>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6271323" y="1713168"/>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Connecteur droit 48"/>
          <p:cNvCxnSpPr>
            <a:cxnSpLocks/>
            <a:stCxn id="102" idx="3"/>
            <a:endCxn id="13" idx="1"/>
          </p:cNvCxnSpPr>
          <p:nvPr/>
        </p:nvCxnSpPr>
        <p:spPr>
          <a:xfrm>
            <a:off x="6513939" y="1415876"/>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p:cNvCxnSpPr>
          <p:nvPr/>
        </p:nvCxnSpPr>
        <p:spPr>
          <a:xfrm flipH="1" flipV="1">
            <a:off x="4139384" y="3175485"/>
            <a:ext cx="1897869" cy="174131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p:cNvCxnSpPr>
          <p:nvPr/>
        </p:nvCxnSpPr>
        <p:spPr>
          <a:xfrm flipH="1" flipV="1">
            <a:off x="4139384" y="3194889"/>
            <a:ext cx="2192734" cy="24195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6800944" y="2465881"/>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10018022" y="4291990"/>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7344270" y="4961653"/>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7148131" y="2454329"/>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9782946" y="2212293"/>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6800944" y="2678868"/>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8914058" y="2436832"/>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p:cNvCxnSpPr>
          <p:nvPr/>
        </p:nvCxnSpPr>
        <p:spPr>
          <a:xfrm>
            <a:off x="6506079" y="4916803"/>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9388211" y="4481557"/>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5533205" y="620007"/>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endCxn id="102" idx="1"/>
          </p:cNvCxnSpPr>
          <p:nvPr/>
        </p:nvCxnSpPr>
        <p:spPr>
          <a:xfrm flipV="1">
            <a:off x="4139384" y="1415876"/>
            <a:ext cx="1905729" cy="175960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7118341" y="992155"/>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6513939" y="1216694"/>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Connecteur droit 46"/>
          <p:cNvCxnSpPr>
            <a:cxnSpLocks/>
            <a:stCxn id="4" idx="2"/>
            <a:endCxn id="9" idx="1"/>
          </p:cNvCxnSpPr>
          <p:nvPr/>
        </p:nvCxnSpPr>
        <p:spPr>
          <a:xfrm>
            <a:off x="6566531" y="3797498"/>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6271666" y="3797498"/>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955128" y="38959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1192562" y="1073028"/>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1442259" y="166994"/>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1721879" y="634375"/>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6" idx="1"/>
            <a:endCxn id="52" idx="3"/>
          </p:cNvCxnSpPr>
          <p:nvPr/>
        </p:nvCxnSpPr>
        <p:spPr>
          <a:xfrm flipH="1" flipV="1">
            <a:off x="2423954" y="769659"/>
            <a:ext cx="1180825" cy="2462483"/>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6" name="Ellipse 5">
            <a:extLst>
              <a:ext uri="{FF2B5EF4-FFF2-40B4-BE49-F238E27FC236}">
                <a16:creationId xmlns:a16="http://schemas.microsoft.com/office/drawing/2014/main" id="{9BC9D536-B9EE-097C-D033-AC48C06C43DF}"/>
              </a:ext>
            </a:extLst>
          </p:cNvPr>
          <p:cNvSpPr/>
          <p:nvPr/>
        </p:nvSpPr>
        <p:spPr>
          <a:xfrm>
            <a:off x="4902592" y="4001459"/>
            <a:ext cx="3054452" cy="216120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Picture 2" descr="Résultat de recherche d'images pour &quot;image ordinateur&quot;">
            <a:extLst>
              <a:ext uri="{FF2B5EF4-FFF2-40B4-BE49-F238E27FC236}">
                <a16:creationId xmlns:a16="http://schemas.microsoft.com/office/drawing/2014/main" id="{AF11C202-3CB0-8B12-0086-02D992140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3116" y="2730889"/>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a:extLst>
              <a:ext uri="{FF2B5EF4-FFF2-40B4-BE49-F238E27FC236}">
                <a16:creationId xmlns:a16="http://schemas.microsoft.com/office/drawing/2014/main" id="{39560E6F-4E18-D958-652E-CF278AD29BD4}"/>
              </a:ext>
            </a:extLst>
          </p:cNvPr>
          <p:cNvSpPr txBox="1">
            <a:spLocks/>
          </p:cNvSpPr>
          <p:nvPr/>
        </p:nvSpPr>
        <p:spPr>
          <a:xfrm>
            <a:off x="1143862" y="3592900"/>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6" name="Picture 4" descr="Résultat de recherche d'images pour &quot;image serveur&quot;">
            <a:extLst>
              <a:ext uri="{FF2B5EF4-FFF2-40B4-BE49-F238E27FC236}">
                <a16:creationId xmlns:a16="http://schemas.microsoft.com/office/drawing/2014/main" id="{E7B71370-49BD-392F-EE48-ABE16AEB4F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604779" y="285208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7" name="Espace réservé du contenu 2">
            <a:extLst>
              <a:ext uri="{FF2B5EF4-FFF2-40B4-BE49-F238E27FC236}">
                <a16:creationId xmlns:a16="http://schemas.microsoft.com/office/drawing/2014/main" id="{7315E8B6-3EB8-6EAA-71A4-7B5DAC7BB269}"/>
              </a:ext>
            </a:extLst>
          </p:cNvPr>
          <p:cNvSpPr txBox="1">
            <a:spLocks/>
          </p:cNvSpPr>
          <p:nvPr/>
        </p:nvSpPr>
        <p:spPr>
          <a:xfrm>
            <a:off x="3009787" y="3618222"/>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18" name="Connecteur droit 17">
            <a:extLst>
              <a:ext uri="{FF2B5EF4-FFF2-40B4-BE49-F238E27FC236}">
                <a16:creationId xmlns:a16="http://schemas.microsoft.com/office/drawing/2014/main" id="{31334BF2-64F8-BC5E-FB3F-B557F0373088}"/>
              </a:ext>
            </a:extLst>
          </p:cNvPr>
          <p:cNvCxnSpPr>
            <a:cxnSpLocks/>
            <a:stCxn id="16" idx="1"/>
            <a:endCxn id="3" idx="3"/>
          </p:cNvCxnSpPr>
          <p:nvPr/>
        </p:nvCxnSpPr>
        <p:spPr>
          <a:xfrm flipH="1">
            <a:off x="2165623" y="3232142"/>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5186A1C8-E966-0451-716E-6CA91AE524F3}"/>
              </a:ext>
            </a:extLst>
          </p:cNvPr>
          <p:cNvSpPr txBox="1"/>
          <p:nvPr/>
        </p:nvSpPr>
        <p:spPr>
          <a:xfrm>
            <a:off x="4074012" y="6488662"/>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23" name="Picture 2">
            <a:extLst>
              <a:ext uri="{FF2B5EF4-FFF2-40B4-BE49-F238E27FC236}">
                <a16:creationId xmlns:a16="http://schemas.microsoft.com/office/drawing/2014/main" id="{4DE1927D-CE48-308B-6C54-C67B2C077D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17"/>
            <a:ext cx="926629" cy="322149"/>
          </a:xfrm>
          <a:prstGeom prst="rect">
            <a:avLst/>
          </a:prstGeom>
          <a:solidFill>
            <a:schemeClr val="tx1"/>
          </a:solidFill>
          <a:ln w="38100">
            <a:solidFill>
              <a:schemeClr val="tx1"/>
            </a:solidFill>
          </a:ln>
        </p:spPr>
      </p:pic>
      <p:pic>
        <p:nvPicPr>
          <p:cNvPr id="24" name="Graphique 23">
            <a:extLst>
              <a:ext uri="{FF2B5EF4-FFF2-40B4-BE49-F238E27FC236}">
                <a16:creationId xmlns:a16="http://schemas.microsoft.com/office/drawing/2014/main" id="{9DD9A554-37B7-02B2-4290-B4EF59DD5F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1"/>
            <a:ext cx="368669" cy="368669"/>
          </a:xfrm>
          <a:prstGeom prst="rect">
            <a:avLst/>
          </a:prstGeom>
        </p:spPr>
      </p:pic>
      <p:sp>
        <p:nvSpPr>
          <p:cNvPr id="20" name="Titre 19">
            <a:extLst>
              <a:ext uri="{FF2B5EF4-FFF2-40B4-BE49-F238E27FC236}">
                <a16:creationId xmlns:a16="http://schemas.microsoft.com/office/drawing/2014/main" id="{D1E22D09-C52D-9E38-456F-AB804050252A}"/>
              </a:ext>
            </a:extLst>
          </p:cNvPr>
          <p:cNvSpPr>
            <a:spLocks noGrp="1"/>
          </p:cNvSpPr>
          <p:nvPr>
            <p:ph type="title"/>
          </p:nvPr>
        </p:nvSpPr>
        <p:spPr>
          <a:xfrm>
            <a:off x="838200" y="-26766"/>
            <a:ext cx="10515600" cy="1325563"/>
          </a:xfrm>
        </p:spPr>
        <p:txBody>
          <a:bodyPr/>
          <a:lstStyle/>
          <a:p>
            <a:endParaRPr lang="fr-FR"/>
          </a:p>
        </p:txBody>
      </p:sp>
      <p:sp>
        <p:nvSpPr>
          <p:cNvPr id="27" name="Rectangle 26">
            <a:extLst>
              <a:ext uri="{FF2B5EF4-FFF2-40B4-BE49-F238E27FC236}">
                <a16:creationId xmlns:a16="http://schemas.microsoft.com/office/drawing/2014/main" id="{E156ECED-94F3-FC20-181A-83A1773F9E3B}"/>
              </a:ext>
            </a:extLst>
          </p:cNvPr>
          <p:cNvSpPr/>
          <p:nvPr/>
        </p:nvSpPr>
        <p:spPr>
          <a:xfrm>
            <a:off x="8077199" y="5980766"/>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4155336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10" name="Ellipse 9">
            <a:extLst>
              <a:ext uri="{FF2B5EF4-FFF2-40B4-BE49-F238E27FC236}">
                <a16:creationId xmlns:a16="http://schemas.microsoft.com/office/drawing/2014/main" id="{4A5D416A-1DA7-8244-6C6D-5FE46407DF1D}"/>
              </a:ext>
            </a:extLst>
          </p:cNvPr>
          <p:cNvSpPr/>
          <p:nvPr/>
        </p:nvSpPr>
        <p:spPr>
          <a:xfrm>
            <a:off x="3164760" y="530342"/>
            <a:ext cx="5443862" cy="4887550"/>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A54D5912-D979-CE74-6A1E-3B136B1C700F}"/>
              </a:ext>
            </a:extLst>
          </p:cNvPr>
          <p:cNvSpPr/>
          <p:nvPr/>
        </p:nvSpPr>
        <p:spPr>
          <a:xfrm>
            <a:off x="3925418" y="2406042"/>
            <a:ext cx="1501422" cy="157344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article</a:t>
            </a:r>
          </a:p>
        </p:txBody>
      </p:sp>
      <p:sp>
        <p:nvSpPr>
          <p:cNvPr id="16" name="Ellipse 15">
            <a:extLst>
              <a:ext uri="{FF2B5EF4-FFF2-40B4-BE49-F238E27FC236}">
                <a16:creationId xmlns:a16="http://schemas.microsoft.com/office/drawing/2014/main" id="{3D968441-34ED-3E81-1DB7-DACC891BE242}"/>
              </a:ext>
            </a:extLst>
          </p:cNvPr>
          <p:cNvSpPr/>
          <p:nvPr/>
        </p:nvSpPr>
        <p:spPr>
          <a:xfrm>
            <a:off x="6187498" y="2481698"/>
            <a:ext cx="1501422" cy="1525325"/>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stock</a:t>
            </a:r>
          </a:p>
        </p:txBody>
      </p:sp>
      <p:sp>
        <p:nvSpPr>
          <p:cNvPr id="17" name="Espace réservé du contenu 2">
            <a:extLst>
              <a:ext uri="{FF2B5EF4-FFF2-40B4-BE49-F238E27FC236}">
                <a16:creationId xmlns:a16="http://schemas.microsoft.com/office/drawing/2014/main" id="{E841A1B2-313F-8301-E80B-348C8E0EA7A5}"/>
              </a:ext>
            </a:extLst>
          </p:cNvPr>
          <p:cNvSpPr txBox="1">
            <a:spLocks/>
          </p:cNvSpPr>
          <p:nvPr/>
        </p:nvSpPr>
        <p:spPr>
          <a:xfrm>
            <a:off x="4358915" y="4500080"/>
            <a:ext cx="2973799" cy="609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API article-stock</a:t>
            </a:r>
            <a:endParaRPr lang="fr-FR" sz="2400" dirty="0"/>
          </a:p>
        </p:txBody>
      </p:sp>
      <p:sp>
        <p:nvSpPr>
          <p:cNvPr id="18" name="ZoneTexte 17">
            <a:extLst>
              <a:ext uri="{FF2B5EF4-FFF2-40B4-BE49-F238E27FC236}">
                <a16:creationId xmlns:a16="http://schemas.microsoft.com/office/drawing/2014/main" id="{9597FCAD-CD17-F155-FE5F-E9687D97908E}"/>
              </a:ext>
            </a:extLst>
          </p:cNvPr>
          <p:cNvSpPr txBox="1"/>
          <p:nvPr/>
        </p:nvSpPr>
        <p:spPr>
          <a:xfrm>
            <a:off x="4358915" y="1065786"/>
            <a:ext cx="3055789" cy="954107"/>
          </a:xfrm>
          <a:prstGeom prst="rect">
            <a:avLst/>
          </a:prstGeom>
          <a:solidFill>
            <a:srgbClr val="FFFFFF"/>
          </a:solidFill>
        </p:spPr>
        <p:txBody>
          <a:bodyPr wrap="square" rtlCol="0">
            <a:spAutoFit/>
          </a:bodyPr>
          <a:lstStyle/>
          <a:p>
            <a:pPr algn="ctr"/>
            <a:r>
              <a:rPr lang="fr-FR" sz="2800" dirty="0">
                <a:solidFill>
                  <a:srgbClr val="7030A0"/>
                </a:solidFill>
              </a:rPr>
              <a:t>Audience</a:t>
            </a:r>
          </a:p>
          <a:p>
            <a:pPr algn="ctr"/>
            <a:r>
              <a:rPr lang="fr-FR" sz="2800" dirty="0">
                <a:solidFill>
                  <a:srgbClr val="7030A0"/>
                </a:solidFill>
              </a:rPr>
              <a:t>api-article-stock</a:t>
            </a:r>
          </a:p>
        </p:txBody>
      </p:sp>
      <p:sp>
        <p:nvSpPr>
          <p:cNvPr id="3" name="ZoneTexte 2">
            <a:extLst>
              <a:ext uri="{FF2B5EF4-FFF2-40B4-BE49-F238E27FC236}">
                <a16:creationId xmlns:a16="http://schemas.microsoft.com/office/drawing/2014/main" id="{C30CC6EC-5F8D-A535-D568-401392B7B8D1}"/>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4" name="Picture 2">
            <a:extLst>
              <a:ext uri="{FF2B5EF4-FFF2-40B4-BE49-F238E27FC236}">
                <a16:creationId xmlns:a16="http://schemas.microsoft.com/office/drawing/2014/main" id="{0EE886D2-7ED5-C69F-DBB5-3D09C68CD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03C44D29-1688-9B6B-173E-EC28EE9EE5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6" name="Rectangle 5">
            <a:extLst>
              <a:ext uri="{FF2B5EF4-FFF2-40B4-BE49-F238E27FC236}">
                <a16:creationId xmlns:a16="http://schemas.microsoft.com/office/drawing/2014/main" id="{08BA9D35-4032-A15E-A33F-4F16F2457133}"/>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2394982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17F579-416A-ADDD-F266-E139D2C6A594}"/>
              </a:ext>
            </a:extLst>
          </p:cNvPr>
          <p:cNvSpPr>
            <a:spLocks noGrp="1"/>
          </p:cNvSpPr>
          <p:nvPr>
            <p:ph type="title"/>
          </p:nvPr>
        </p:nvSpPr>
        <p:spPr>
          <a:xfrm>
            <a:off x="570371" y="250537"/>
            <a:ext cx="10515600" cy="1325563"/>
          </a:xfrm>
        </p:spPr>
        <p:txBody>
          <a:bodyPr/>
          <a:lstStyle/>
          <a:p>
            <a:r>
              <a:rPr lang="fr-FR" dirty="0" err="1"/>
              <a:t>Third</a:t>
            </a:r>
            <a:r>
              <a:rPr lang="fr-FR" dirty="0"/>
              <a:t> party Cookies</a:t>
            </a:r>
          </a:p>
        </p:txBody>
      </p:sp>
      <p:sp>
        <p:nvSpPr>
          <p:cNvPr id="3" name="Espace réservé du contenu 2">
            <a:extLst>
              <a:ext uri="{FF2B5EF4-FFF2-40B4-BE49-F238E27FC236}">
                <a16:creationId xmlns:a16="http://schemas.microsoft.com/office/drawing/2014/main" id="{6134B8F3-4B92-D88E-E2DB-13ADBC24FE33}"/>
              </a:ext>
            </a:extLst>
          </p:cNvPr>
          <p:cNvSpPr>
            <a:spLocks noGrp="1"/>
          </p:cNvSpPr>
          <p:nvPr>
            <p:ph idx="1"/>
          </p:nvPr>
        </p:nvSpPr>
        <p:spPr/>
        <p:txBody>
          <a:bodyPr/>
          <a:lstStyle/>
          <a:p>
            <a:endParaRPr lang="fr-FR"/>
          </a:p>
        </p:txBody>
      </p:sp>
      <p:sp>
        <p:nvSpPr>
          <p:cNvPr id="5" name="Rectangle 2">
            <a:extLst>
              <a:ext uri="{FF2B5EF4-FFF2-40B4-BE49-F238E27FC236}">
                <a16:creationId xmlns:a16="http://schemas.microsoft.com/office/drawing/2014/main" id="{73049B08-1837-04FE-C5C7-56D81FC627AF}"/>
              </a:ext>
            </a:extLst>
          </p:cNvPr>
          <p:cNvSpPr>
            <a:spLocks noChangeArrowheads="1"/>
          </p:cNvSpPr>
          <p:nvPr/>
        </p:nvSpPr>
        <p:spPr bwMode="auto">
          <a:xfrm>
            <a:off x="570371" y="2023438"/>
            <a:ext cx="106391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None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lang="fr-FR" altLang="fr-FR" sz="2800" dirty="0">
                <a:latin typeface="Arial Unicode MS"/>
              </a:rPr>
              <a:t> </a:t>
            </a:r>
            <a:r>
              <a:rPr kumimoji="0" lang="fr-FR" altLang="fr-FR" sz="2800" b="0" i="0" u="none" strike="noStrike" cap="none" normalizeH="0" baseline="0" dirty="0">
                <a:ln>
                  <a:noFill/>
                </a:ln>
                <a:solidFill>
                  <a:schemeClr val="tx1"/>
                </a:solidFill>
                <a:effectLst/>
                <a:latin typeface="Arial Unicode MS"/>
              </a:rPr>
              <a:t>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77C981A-9ADC-132D-CE79-E736BB617AD5}"/>
              </a:ext>
            </a:extLst>
          </p:cNvPr>
          <p:cNvSpPr>
            <a:spLocks noChangeArrowheads="1"/>
          </p:cNvSpPr>
          <p:nvPr/>
        </p:nvSpPr>
        <p:spPr bwMode="auto">
          <a:xfrm>
            <a:off x="570371" y="3207772"/>
            <a:ext cx="1035860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err="1">
                <a:ln>
                  <a:noFill/>
                </a:ln>
                <a:solidFill>
                  <a:srgbClr val="00B050"/>
                </a:solidFill>
                <a:effectLst/>
                <a:latin typeface="Arial Unicode MS"/>
              </a:rPr>
              <a:t>Lax</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CE808162-3505-F3DD-B3B1-E1272DB074E8}"/>
              </a:ext>
            </a:extLst>
          </p:cNvPr>
          <p:cNvSpPr>
            <a:spLocks noChangeArrowheads="1"/>
          </p:cNvSpPr>
          <p:nvPr/>
        </p:nvSpPr>
        <p:spPr bwMode="auto">
          <a:xfrm>
            <a:off x="570371" y="4392106"/>
            <a:ext cx="1091805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Secure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7AA29CE4-F4DE-3D7E-1EBB-14BC51A4251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3FEB2AFC-B642-E6D4-E9BD-F064500132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DC168614-983C-EC17-61A7-8E16A35A5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0121F259-1C10-01BA-2253-DB6E44F809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13460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750EC1-9483-5044-D51C-8084200DBDCC}"/>
              </a:ext>
            </a:extLst>
          </p:cNvPr>
          <p:cNvSpPr>
            <a:spLocks noGrp="1"/>
          </p:cNvSpPr>
          <p:nvPr>
            <p:ph type="title"/>
          </p:nvPr>
        </p:nvSpPr>
        <p:spPr/>
        <p:txBody>
          <a:bodyPr/>
          <a:lstStyle/>
          <a:p>
            <a:r>
              <a:rPr lang="fr-FR" dirty="0"/>
              <a:t>Hash </a:t>
            </a:r>
            <a:r>
              <a:rPr lang="fr-FR" dirty="0" err="1"/>
              <a:t>Function</a:t>
            </a:r>
            <a:endParaRPr lang="fr-FR" dirty="0"/>
          </a:p>
        </p:txBody>
      </p:sp>
      <p:sp>
        <p:nvSpPr>
          <p:cNvPr id="3" name="Espace réservé du contenu 2">
            <a:extLst>
              <a:ext uri="{FF2B5EF4-FFF2-40B4-BE49-F238E27FC236}">
                <a16:creationId xmlns:a16="http://schemas.microsoft.com/office/drawing/2014/main" id="{49E3A682-D40D-2172-04B4-459FF7ABB159}"/>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495C8BB-30D4-00B8-82E5-7BFC58D4669C}"/>
              </a:ext>
            </a:extLst>
          </p:cNvPr>
          <p:cNvSpPr txBox="1"/>
          <p:nvPr/>
        </p:nvSpPr>
        <p:spPr>
          <a:xfrm>
            <a:off x="446081" y="2015152"/>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SHA256("Guillaume")</a:t>
            </a:r>
            <a:endParaRPr lang="fr-FR" sz="3200" dirty="0">
              <a:solidFill>
                <a:schemeClr val="bg1"/>
              </a:solidFill>
            </a:endParaRPr>
          </a:p>
        </p:txBody>
      </p:sp>
      <p:sp>
        <p:nvSpPr>
          <p:cNvPr id="7" name="ZoneTexte 6">
            <a:extLst>
              <a:ext uri="{FF2B5EF4-FFF2-40B4-BE49-F238E27FC236}">
                <a16:creationId xmlns:a16="http://schemas.microsoft.com/office/drawing/2014/main" id="{ECFDD4BE-5206-FC84-4B46-987986A98333}"/>
              </a:ext>
            </a:extLst>
          </p:cNvPr>
          <p:cNvSpPr txBox="1"/>
          <p:nvPr/>
        </p:nvSpPr>
        <p:spPr>
          <a:xfrm>
            <a:off x="6246564" y="1522710"/>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"d53afea4f412db7d0d3d45fdc7fdffbedf267923915587d47e90d2d7bd21aec3"</a:t>
            </a:r>
            <a:endParaRPr lang="fr-FR" sz="3200" dirty="0">
              <a:solidFill>
                <a:schemeClr val="bg1"/>
              </a:solidFill>
            </a:endParaRPr>
          </a:p>
        </p:txBody>
      </p:sp>
      <p:sp>
        <p:nvSpPr>
          <p:cNvPr id="12" name="ZoneTexte 11">
            <a:extLst>
              <a:ext uri="{FF2B5EF4-FFF2-40B4-BE49-F238E27FC236}">
                <a16:creationId xmlns:a16="http://schemas.microsoft.com/office/drawing/2014/main" id="{8F58950D-F4C0-E9C3-0AD6-D3B6BE247C37}"/>
              </a:ext>
            </a:extLst>
          </p:cNvPr>
          <p:cNvSpPr txBox="1"/>
          <p:nvPr/>
        </p:nvSpPr>
        <p:spPr>
          <a:xfrm>
            <a:off x="446081" y="4201664"/>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SHA256("Amaury")</a:t>
            </a:r>
            <a:endParaRPr lang="fr-FR" sz="3200" dirty="0">
              <a:solidFill>
                <a:schemeClr val="bg1"/>
              </a:solidFill>
            </a:endParaRPr>
          </a:p>
        </p:txBody>
      </p:sp>
      <p:sp>
        <p:nvSpPr>
          <p:cNvPr id="14" name="ZoneTexte 13">
            <a:extLst>
              <a:ext uri="{FF2B5EF4-FFF2-40B4-BE49-F238E27FC236}">
                <a16:creationId xmlns:a16="http://schemas.microsoft.com/office/drawing/2014/main" id="{6F32D8A8-3C7E-8EF4-F811-ECC6C9600F70}"/>
              </a:ext>
            </a:extLst>
          </p:cNvPr>
          <p:cNvSpPr txBox="1"/>
          <p:nvPr/>
        </p:nvSpPr>
        <p:spPr>
          <a:xfrm>
            <a:off x="6246564" y="3709222"/>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"271f83ef2b92c63dfd1bfd9beb4294845f33210356dc40f646154195aa126f01"</a:t>
            </a:r>
            <a:endParaRPr lang="fr-FR" sz="3200" dirty="0">
              <a:solidFill>
                <a:schemeClr val="bg1"/>
              </a:solidFill>
            </a:endParaRPr>
          </a:p>
        </p:txBody>
      </p:sp>
      <p:cxnSp>
        <p:nvCxnSpPr>
          <p:cNvPr id="15" name="Connecteur droit avec flèche 14">
            <a:extLst>
              <a:ext uri="{FF2B5EF4-FFF2-40B4-BE49-F238E27FC236}">
                <a16:creationId xmlns:a16="http://schemas.microsoft.com/office/drawing/2014/main" id="{21DBE2E9-2C6F-1DA3-6717-B8AD831DD3AE}"/>
              </a:ext>
            </a:extLst>
          </p:cNvPr>
          <p:cNvCxnSpPr>
            <a:cxnSpLocks/>
          </p:cNvCxnSpPr>
          <p:nvPr/>
        </p:nvCxnSpPr>
        <p:spPr>
          <a:xfrm flipV="1">
            <a:off x="4831644" y="449405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0E628479-E77C-F335-B84C-A30B80FD99BD}"/>
              </a:ext>
            </a:extLst>
          </p:cNvPr>
          <p:cNvCxnSpPr>
            <a:cxnSpLocks/>
          </p:cNvCxnSpPr>
          <p:nvPr/>
        </p:nvCxnSpPr>
        <p:spPr>
          <a:xfrm flipV="1">
            <a:off x="4831644" y="2332520"/>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94580EA-F54E-3C1F-87EF-3BD0D8BD3F4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852BFE20-ED84-92F8-3C16-63AB0722979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8" name="Picture 2">
            <a:extLst>
              <a:ext uri="{FF2B5EF4-FFF2-40B4-BE49-F238E27FC236}">
                <a16:creationId xmlns:a16="http://schemas.microsoft.com/office/drawing/2014/main" id="{BF9BC8B2-838F-D671-F05F-B293E2097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7471D91F-C871-01B7-37ED-EA5007B0D8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408995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C8AF52-3D83-5B23-9C03-BBA9D0914732}"/>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7E96A1A8-8E61-CBAB-8923-3FB3DC65557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0868A8C-424A-A5FA-BF41-7BA8F77D8676}"/>
              </a:ext>
            </a:extLst>
          </p:cNvPr>
          <p:cNvSpPr txBox="1"/>
          <p:nvPr/>
        </p:nvSpPr>
        <p:spPr>
          <a:xfrm>
            <a:off x="338190" y="1859041"/>
            <a:ext cx="11515619" cy="3539430"/>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B3273C7-5F54-934B-7657-2FFF691A00D7}"/>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F3875E01-DB3B-A459-2EB6-2184D501E06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50F403D9-0B4E-C12E-F256-102F1D9CF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304E043B-4F58-364B-8895-928FA21DF0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73619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01245"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36929"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36929"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792347"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Middleware 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67142"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40392"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36191"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046423"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186737"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00064C5-4927-22A1-E3EA-2087311BA631}"/>
              </a:ext>
            </a:extLst>
          </p:cNvPr>
          <p:cNvSpPr txBox="1"/>
          <p:nvPr/>
        </p:nvSpPr>
        <p:spPr>
          <a:xfrm>
            <a:off x="6729867"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56476"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4" name="Rectangle 23">
            <a:extLst>
              <a:ext uri="{FF2B5EF4-FFF2-40B4-BE49-F238E27FC236}">
                <a16:creationId xmlns:a16="http://schemas.microsoft.com/office/drawing/2014/main" id="{AEEDDE11-469E-1D88-DDB9-9BAF53FB1470}"/>
              </a:ext>
            </a:extLst>
          </p:cNvPr>
          <p:cNvSpPr/>
          <p:nvPr/>
        </p:nvSpPr>
        <p:spPr>
          <a:xfrm>
            <a:off x="4319341" y="3701495"/>
            <a:ext cx="6036252" cy="2062320"/>
          </a:xfrm>
          <a:custGeom>
            <a:avLst/>
            <a:gdLst>
              <a:gd name="connsiteX0" fmla="*/ 0 w 6036252"/>
              <a:gd name="connsiteY0" fmla="*/ 0 h 2062320"/>
              <a:gd name="connsiteX1" fmla="*/ 610332 w 6036252"/>
              <a:gd name="connsiteY1" fmla="*/ 0 h 2062320"/>
              <a:gd name="connsiteX2" fmla="*/ 1099939 w 6036252"/>
              <a:gd name="connsiteY2" fmla="*/ 0 h 2062320"/>
              <a:gd name="connsiteX3" fmla="*/ 1891359 w 6036252"/>
              <a:gd name="connsiteY3" fmla="*/ 0 h 2062320"/>
              <a:gd name="connsiteX4" fmla="*/ 2501691 w 6036252"/>
              <a:gd name="connsiteY4" fmla="*/ 0 h 2062320"/>
              <a:gd name="connsiteX5" fmla="*/ 3112023 w 6036252"/>
              <a:gd name="connsiteY5" fmla="*/ 0 h 2062320"/>
              <a:gd name="connsiteX6" fmla="*/ 3903443 w 6036252"/>
              <a:gd name="connsiteY6" fmla="*/ 0 h 2062320"/>
              <a:gd name="connsiteX7" fmla="*/ 4453413 w 6036252"/>
              <a:gd name="connsiteY7" fmla="*/ 0 h 2062320"/>
              <a:gd name="connsiteX8" fmla="*/ 5244832 w 6036252"/>
              <a:gd name="connsiteY8" fmla="*/ 0 h 2062320"/>
              <a:gd name="connsiteX9" fmla="*/ 6036252 w 6036252"/>
              <a:gd name="connsiteY9" fmla="*/ 0 h 2062320"/>
              <a:gd name="connsiteX10" fmla="*/ 6036252 w 6036252"/>
              <a:gd name="connsiteY10" fmla="*/ 687440 h 2062320"/>
              <a:gd name="connsiteX11" fmla="*/ 6036252 w 6036252"/>
              <a:gd name="connsiteY11" fmla="*/ 1374880 h 2062320"/>
              <a:gd name="connsiteX12" fmla="*/ 6036252 w 6036252"/>
              <a:gd name="connsiteY12" fmla="*/ 2062320 h 2062320"/>
              <a:gd name="connsiteX13" fmla="*/ 5546645 w 6036252"/>
              <a:gd name="connsiteY13" fmla="*/ 2062320 h 2062320"/>
              <a:gd name="connsiteX14" fmla="*/ 4755225 w 6036252"/>
              <a:gd name="connsiteY14" fmla="*/ 2062320 h 2062320"/>
              <a:gd name="connsiteX15" fmla="*/ 4205256 w 6036252"/>
              <a:gd name="connsiteY15" fmla="*/ 2062320 h 2062320"/>
              <a:gd name="connsiteX16" fmla="*/ 3534561 w 6036252"/>
              <a:gd name="connsiteY16" fmla="*/ 2062320 h 2062320"/>
              <a:gd name="connsiteX17" fmla="*/ 2743141 w 6036252"/>
              <a:gd name="connsiteY17" fmla="*/ 2062320 h 2062320"/>
              <a:gd name="connsiteX18" fmla="*/ 2072447 w 6036252"/>
              <a:gd name="connsiteY18" fmla="*/ 2062320 h 2062320"/>
              <a:gd name="connsiteX19" fmla="*/ 1582839 w 6036252"/>
              <a:gd name="connsiteY19" fmla="*/ 2062320 h 2062320"/>
              <a:gd name="connsiteX20" fmla="*/ 1032870 w 6036252"/>
              <a:gd name="connsiteY20" fmla="*/ 2062320 h 2062320"/>
              <a:gd name="connsiteX21" fmla="*/ 0 w 6036252"/>
              <a:gd name="connsiteY21" fmla="*/ 2062320 h 2062320"/>
              <a:gd name="connsiteX22" fmla="*/ 0 w 6036252"/>
              <a:gd name="connsiteY22" fmla="*/ 1374880 h 2062320"/>
              <a:gd name="connsiteX23" fmla="*/ 0 w 6036252"/>
              <a:gd name="connsiteY23" fmla="*/ 687440 h 2062320"/>
              <a:gd name="connsiteX24" fmla="*/ 0 w 6036252"/>
              <a:gd name="connsiteY24" fmla="*/ 0 h 206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36252" h="2062320" extrusionOk="0">
                <a:moveTo>
                  <a:pt x="0" y="0"/>
                </a:moveTo>
                <a:cubicBezTo>
                  <a:pt x="223223" y="4234"/>
                  <a:pt x="408075" y="-2684"/>
                  <a:pt x="610332" y="0"/>
                </a:cubicBezTo>
                <a:cubicBezTo>
                  <a:pt x="812589" y="2684"/>
                  <a:pt x="989046" y="-21780"/>
                  <a:pt x="1099939" y="0"/>
                </a:cubicBezTo>
                <a:cubicBezTo>
                  <a:pt x="1210832" y="21780"/>
                  <a:pt x="1519180" y="-33524"/>
                  <a:pt x="1891359" y="0"/>
                </a:cubicBezTo>
                <a:cubicBezTo>
                  <a:pt x="2263538" y="33524"/>
                  <a:pt x="2370822" y="-21514"/>
                  <a:pt x="2501691" y="0"/>
                </a:cubicBezTo>
                <a:cubicBezTo>
                  <a:pt x="2632560" y="21514"/>
                  <a:pt x="2849230" y="2866"/>
                  <a:pt x="3112023" y="0"/>
                </a:cubicBezTo>
                <a:cubicBezTo>
                  <a:pt x="3374816" y="-2866"/>
                  <a:pt x="3665733" y="-26102"/>
                  <a:pt x="3903443" y="0"/>
                </a:cubicBezTo>
                <a:cubicBezTo>
                  <a:pt x="4141153" y="26102"/>
                  <a:pt x="4217845" y="20213"/>
                  <a:pt x="4453413" y="0"/>
                </a:cubicBezTo>
                <a:cubicBezTo>
                  <a:pt x="4688981" y="-20213"/>
                  <a:pt x="5062174" y="-37175"/>
                  <a:pt x="5244832" y="0"/>
                </a:cubicBezTo>
                <a:cubicBezTo>
                  <a:pt x="5427490" y="37175"/>
                  <a:pt x="5840507" y="-35584"/>
                  <a:pt x="6036252" y="0"/>
                </a:cubicBezTo>
                <a:cubicBezTo>
                  <a:pt x="6004651" y="249906"/>
                  <a:pt x="6047405" y="440347"/>
                  <a:pt x="6036252" y="687440"/>
                </a:cubicBezTo>
                <a:cubicBezTo>
                  <a:pt x="6025099" y="934533"/>
                  <a:pt x="6017245" y="1117914"/>
                  <a:pt x="6036252" y="1374880"/>
                </a:cubicBezTo>
                <a:cubicBezTo>
                  <a:pt x="6055259" y="1631846"/>
                  <a:pt x="6035234" y="1732815"/>
                  <a:pt x="6036252" y="2062320"/>
                </a:cubicBezTo>
                <a:cubicBezTo>
                  <a:pt x="5887830" y="2078261"/>
                  <a:pt x="5664431" y="2075017"/>
                  <a:pt x="5546645" y="2062320"/>
                </a:cubicBezTo>
                <a:cubicBezTo>
                  <a:pt x="5428859" y="2049623"/>
                  <a:pt x="4954237" y="2032920"/>
                  <a:pt x="4755225" y="2062320"/>
                </a:cubicBezTo>
                <a:cubicBezTo>
                  <a:pt x="4556213" y="2091720"/>
                  <a:pt x="4377346" y="2038714"/>
                  <a:pt x="4205256" y="2062320"/>
                </a:cubicBezTo>
                <a:cubicBezTo>
                  <a:pt x="4033166" y="2085926"/>
                  <a:pt x="3740272" y="2035195"/>
                  <a:pt x="3534561" y="2062320"/>
                </a:cubicBezTo>
                <a:cubicBezTo>
                  <a:pt x="3328850" y="2089445"/>
                  <a:pt x="3009791" y="2068057"/>
                  <a:pt x="2743141" y="2062320"/>
                </a:cubicBezTo>
                <a:cubicBezTo>
                  <a:pt x="2476491" y="2056583"/>
                  <a:pt x="2249526" y="2068909"/>
                  <a:pt x="2072447" y="2062320"/>
                </a:cubicBezTo>
                <a:cubicBezTo>
                  <a:pt x="1895368" y="2055731"/>
                  <a:pt x="1752722" y="2063799"/>
                  <a:pt x="1582839" y="2062320"/>
                </a:cubicBezTo>
                <a:cubicBezTo>
                  <a:pt x="1412956" y="2060841"/>
                  <a:pt x="1295263" y="2046385"/>
                  <a:pt x="1032870" y="2062320"/>
                </a:cubicBezTo>
                <a:cubicBezTo>
                  <a:pt x="770477" y="2078255"/>
                  <a:pt x="390553" y="2080638"/>
                  <a:pt x="0" y="2062320"/>
                </a:cubicBezTo>
                <a:cubicBezTo>
                  <a:pt x="17575" y="1864046"/>
                  <a:pt x="-33659" y="1661828"/>
                  <a:pt x="0" y="1374880"/>
                </a:cubicBezTo>
                <a:cubicBezTo>
                  <a:pt x="33659" y="1087932"/>
                  <a:pt x="22536" y="1012736"/>
                  <a:pt x="0" y="687440"/>
                </a:cubicBezTo>
                <a:cubicBezTo>
                  <a:pt x="-22536" y="362144"/>
                  <a:pt x="-41" y="154132"/>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pic>
        <p:nvPicPr>
          <p:cNvPr id="25" name="Picture 2" descr="Cookies PNG Image - PurePNG | Free transparent CC0 PNG Image Library">
            <a:extLst>
              <a:ext uri="{FF2B5EF4-FFF2-40B4-BE49-F238E27FC236}">
                <a16:creationId xmlns:a16="http://schemas.microsoft.com/office/drawing/2014/main" id="{A2B8074F-AC90-8AA7-6ED9-92A251BF9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850"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4113F339-7E91-6808-7FBB-6667D3EAB036}"/>
              </a:ext>
            </a:extLst>
          </p:cNvPr>
          <p:cNvSpPr txBox="1"/>
          <p:nvPr/>
        </p:nvSpPr>
        <p:spPr>
          <a:xfrm>
            <a:off x="987441" y="5786338"/>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30EB372A-FC83-AE60-55A7-F2EDA080AA20}"/>
              </a:ext>
            </a:extLst>
          </p:cNvPr>
          <p:cNvSpPr txBox="1"/>
          <p:nvPr/>
        </p:nvSpPr>
        <p:spPr>
          <a:xfrm>
            <a:off x="4264105" y="5786338"/>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Rectangle 8">
            <a:extLst>
              <a:ext uri="{FF2B5EF4-FFF2-40B4-BE49-F238E27FC236}">
                <a16:creationId xmlns:a16="http://schemas.microsoft.com/office/drawing/2014/main" id="{DF3C8775-E585-94F1-6487-A816A36B56CA}"/>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0" name="ZoneTexte 9">
            <a:extLst>
              <a:ext uri="{FF2B5EF4-FFF2-40B4-BE49-F238E27FC236}">
                <a16:creationId xmlns:a16="http://schemas.microsoft.com/office/drawing/2014/main" id="{1F4D1E42-FFA9-41BF-770F-8F75D8C8A9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BE236D3D-44B4-7409-1667-C76957EF9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39DD082A-9407-4A31-22A6-73A6DF04A5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1790385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EA8BD-311A-7956-241B-BED0F945ECA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7DA56AB-771F-3546-3923-E97347133367}"/>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656D32D9-70EB-9E8E-ECB6-3C86AD15130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075139C6-7814-1EF8-90A5-EB84D1F48EB6}"/>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EEE6F4C-39A9-7467-F5C5-7C0BCCDDF3FB}"/>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78D57DDD-45EC-4BC6-D01C-EA7301548CB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1889B1B1-3DAB-E6C4-E0CB-00838606F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18AFCB54-CE43-246B-207B-484948886D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116270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488299" y="4557496"/>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534246" y="1998070"/>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88299" y="5128244"/>
            <a:ext cx="5835341" cy="861774"/>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a:p>
            <a:pPr lvl="0">
              <a:defRPr/>
            </a:pPr>
            <a:r>
              <a:rPr lang="en-US" sz="16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2703762" y="5673042"/>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4246" y="5996736"/>
            <a:ext cx="1540107" cy="62220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35">
            <a:extLst>
              <a:ext uri="{FF2B5EF4-FFF2-40B4-BE49-F238E27FC236}">
                <a16:creationId xmlns:a16="http://schemas.microsoft.com/office/drawing/2014/main" id="{39C9B144-FEA9-4594-80D4-1E15D5769FEF}"/>
              </a:ext>
            </a:extLst>
          </p:cNvPr>
          <p:cNvSpPr txBox="1"/>
          <p:nvPr/>
        </p:nvSpPr>
        <p:spPr>
          <a:xfrm>
            <a:off x="7647564" y="6274514"/>
            <a:ext cx="4425963" cy="523220"/>
          </a:xfrm>
          <a:prstGeom prst="rect">
            <a:avLst/>
          </a:prstGeom>
          <a:noFill/>
        </p:spPr>
        <p:txBody>
          <a:bodyPr wrap="square" rtlCol="0">
            <a:spAutoFit/>
          </a:bodyPr>
          <a:lstStyle/>
          <a:p>
            <a:pPr lvl="0" algn="r">
              <a:defRPr/>
            </a:pPr>
            <a:r>
              <a:rPr lang="en-US" sz="2800" dirty="0">
                <a:solidFill>
                  <a:schemeClr val="bg1">
                    <a:lumMod val="65000"/>
                  </a:schemeClr>
                </a:solidFill>
              </a:rPr>
              <a:t>2024</a:t>
            </a:r>
          </a:p>
        </p:txBody>
      </p:sp>
      <p:sp>
        <p:nvSpPr>
          <p:cNvPr id="3" name="ZoneTexte 2">
            <a:extLst>
              <a:ext uri="{FF2B5EF4-FFF2-40B4-BE49-F238E27FC236}">
                <a16:creationId xmlns:a16="http://schemas.microsoft.com/office/drawing/2014/main" id="{D0CA0755-301A-AFBE-E74D-3C42B19DB361}"/>
              </a:ext>
            </a:extLst>
          </p:cNvPr>
          <p:cNvSpPr txBox="1"/>
          <p:nvPr/>
        </p:nvSpPr>
        <p:spPr>
          <a:xfrm>
            <a:off x="5236029" y="382012"/>
            <a:ext cx="6672943" cy="3046988"/>
          </a:xfrm>
          <a:prstGeom prst="rect">
            <a:avLst/>
          </a:prstGeom>
          <a:noFill/>
        </p:spPr>
        <p:txBody>
          <a:bodyPr wrap="square">
            <a:spAutoFit/>
          </a:bodyPr>
          <a:lstStyle/>
          <a:p>
            <a:r>
              <a:rPr lang="fr-FR" sz="4800" b="0" i="0" dirty="0">
                <a:solidFill>
                  <a:srgbClr val="000000"/>
                </a:solidFill>
                <a:effectLst/>
                <a:latin typeface="Sofia Pro"/>
              </a:rPr>
              <a:t>Pourquoi dés aujourd'hui utiliser </a:t>
            </a:r>
            <a:r>
              <a:rPr lang="fr-FR" sz="4800" b="1" i="0" dirty="0" err="1">
                <a:solidFill>
                  <a:srgbClr val="FF0000"/>
                </a:solidFill>
                <a:effectLst/>
                <a:latin typeface="Sofia Pro"/>
              </a:rPr>
              <a:t>OpenID</a:t>
            </a:r>
            <a:r>
              <a:rPr lang="fr-FR" sz="4800" b="1" i="0" dirty="0">
                <a:solidFill>
                  <a:srgbClr val="FF0000"/>
                </a:solidFill>
                <a:effectLst/>
                <a:latin typeface="Sofia Pro"/>
              </a:rPr>
              <a:t> </a:t>
            </a:r>
            <a:r>
              <a:rPr lang="fr-FR" sz="4800" b="1" i="0" dirty="0" err="1">
                <a:solidFill>
                  <a:schemeClr val="accent5">
                    <a:lumMod val="75000"/>
                  </a:schemeClr>
                </a:solidFill>
                <a:effectLst/>
                <a:latin typeface="Sofia Pro"/>
              </a:rPr>
              <a:t>Connect</a:t>
            </a:r>
            <a:r>
              <a:rPr lang="fr-FR" sz="4800" b="1" i="0" dirty="0">
                <a:solidFill>
                  <a:schemeClr val="bg2">
                    <a:lumMod val="50000"/>
                  </a:schemeClr>
                </a:solidFill>
                <a:effectLst/>
                <a:latin typeface="Sofia Pro"/>
              </a:rPr>
              <a:t> </a:t>
            </a:r>
            <a:r>
              <a:rPr lang="fr-FR" sz="4800" b="0" i="0" dirty="0">
                <a:solidFill>
                  <a:srgbClr val="000000"/>
                </a:solidFill>
                <a:effectLst/>
                <a:latin typeface="Sofia Pro"/>
              </a:rPr>
              <a:t>côté client pour sécuriser vos fronts ?</a:t>
            </a:r>
          </a:p>
        </p:txBody>
      </p:sp>
      <p:pic>
        <p:nvPicPr>
          <p:cNvPr id="1026" name="Picture 2">
            <a:extLst>
              <a:ext uri="{FF2B5EF4-FFF2-40B4-BE49-F238E27FC236}">
                <a16:creationId xmlns:a16="http://schemas.microsoft.com/office/drawing/2014/main" id="{657C4142-2411-3598-5DFE-01050B1AC0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9161" y="4397406"/>
            <a:ext cx="2562668" cy="890928"/>
          </a:xfrm>
          <a:prstGeom prst="rect">
            <a:avLst/>
          </a:prstGeom>
          <a:solidFill>
            <a:schemeClr val="tx1"/>
          </a:solidFill>
          <a:ln w="88900">
            <a:solidFill>
              <a:schemeClr val="tx1"/>
            </a:solidFill>
          </a:ln>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E1D8B-B63C-C3FE-2EE6-A693B428D93F}"/>
              </a:ext>
            </a:extLst>
          </p:cNvPr>
          <p:cNvSpPr>
            <a:spLocks noGrp="1"/>
          </p:cNvSpPr>
          <p:nvPr>
            <p:ph type="title"/>
          </p:nvPr>
        </p:nvSpPr>
        <p:spPr/>
        <p:txBody>
          <a:bodyPr/>
          <a:lstStyle/>
          <a:p>
            <a:r>
              <a:rPr lang="fr-FR" b="1" i="0" dirty="0" err="1">
                <a:solidFill>
                  <a:srgbClr val="202122"/>
                </a:solidFill>
                <a:effectLst/>
                <a:latin typeface="Arial" panose="020B0604020202020204" pitchFamily="34" charset="0"/>
              </a:rPr>
              <a:t>asymmetric</a:t>
            </a:r>
            <a:r>
              <a:rPr lang="fr-FR" b="1" i="0" dirty="0">
                <a:solidFill>
                  <a:srgbClr val="202122"/>
                </a:solidFill>
                <a:effectLst/>
                <a:latin typeface="Arial" panose="020B0604020202020204" pitchFamily="34" charset="0"/>
              </a:rPr>
              <a:t> </a:t>
            </a:r>
            <a:r>
              <a:rPr lang="fr-FR" b="1" i="0" dirty="0" err="1">
                <a:solidFill>
                  <a:srgbClr val="202122"/>
                </a:solidFill>
                <a:effectLst/>
                <a:latin typeface="Arial" panose="020B0604020202020204" pitchFamily="34" charset="0"/>
              </a:rPr>
              <a:t>cryptography</a:t>
            </a:r>
            <a:endParaRPr lang="fr-FR" dirty="0"/>
          </a:p>
        </p:txBody>
      </p:sp>
      <p:sp>
        <p:nvSpPr>
          <p:cNvPr id="3" name="Espace réservé du contenu 2">
            <a:extLst>
              <a:ext uri="{FF2B5EF4-FFF2-40B4-BE49-F238E27FC236}">
                <a16:creationId xmlns:a16="http://schemas.microsoft.com/office/drawing/2014/main" id="{3999CE55-4522-173D-D56A-6F46B6A88109}"/>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B0D5ED40-552D-7C6D-05F8-69E31F6504A5}"/>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3E5FE637-1332-2127-40BE-A5D668741476}"/>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F9B92004-C3C8-5C23-7A21-6E7DAB3001DE}"/>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cxnSp>
        <p:nvCxnSpPr>
          <p:cNvPr id="8" name="Connecteur droit avec flèche 7">
            <a:extLst>
              <a:ext uri="{FF2B5EF4-FFF2-40B4-BE49-F238E27FC236}">
                <a16:creationId xmlns:a16="http://schemas.microsoft.com/office/drawing/2014/main" id="{C304E9DD-3AA7-3038-D151-50280B722622}"/>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D469FDAB-6C1A-40B5-2DAC-27A4BF688B71}"/>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5DB0C936-5D9E-5401-EB0A-A739E0C475B7}"/>
              </a:ext>
            </a:extLst>
          </p:cNvPr>
          <p:cNvPicPr>
            <a:picLocks noChangeAspect="1"/>
          </p:cNvPicPr>
          <p:nvPr/>
        </p:nvPicPr>
        <p:blipFill>
          <a:blip r:embed="rId2"/>
          <a:stretch>
            <a:fillRect/>
          </a:stretch>
        </p:blipFill>
        <p:spPr>
          <a:xfrm>
            <a:off x="3404175" y="2019737"/>
            <a:ext cx="658151" cy="1067612"/>
          </a:xfrm>
          <a:prstGeom prst="rect">
            <a:avLst/>
          </a:prstGeom>
        </p:spPr>
      </p:pic>
      <p:pic>
        <p:nvPicPr>
          <p:cNvPr id="14" name="Image 13">
            <a:extLst>
              <a:ext uri="{FF2B5EF4-FFF2-40B4-BE49-F238E27FC236}">
                <a16:creationId xmlns:a16="http://schemas.microsoft.com/office/drawing/2014/main" id="{CF589A01-83C0-EFE8-3495-F8D2E1DA548B}"/>
              </a:ext>
            </a:extLst>
          </p:cNvPr>
          <p:cNvPicPr>
            <a:picLocks noChangeAspect="1"/>
          </p:cNvPicPr>
          <p:nvPr/>
        </p:nvPicPr>
        <p:blipFill>
          <a:blip r:embed="rId3"/>
          <a:stretch>
            <a:fillRect/>
          </a:stretch>
        </p:blipFill>
        <p:spPr>
          <a:xfrm flipH="1">
            <a:off x="7972228" y="2063538"/>
            <a:ext cx="461118" cy="1067612"/>
          </a:xfrm>
          <a:prstGeom prst="rect">
            <a:avLst/>
          </a:prstGeom>
        </p:spPr>
      </p:pic>
      <p:sp>
        <p:nvSpPr>
          <p:cNvPr id="15" name="ZoneTexte 14">
            <a:extLst>
              <a:ext uri="{FF2B5EF4-FFF2-40B4-BE49-F238E27FC236}">
                <a16:creationId xmlns:a16="http://schemas.microsoft.com/office/drawing/2014/main" id="{301B27D7-BC3C-04E4-9CD9-E4A48999C21D}"/>
              </a:ext>
            </a:extLst>
          </p:cNvPr>
          <p:cNvSpPr txBox="1"/>
          <p:nvPr/>
        </p:nvSpPr>
        <p:spPr>
          <a:xfrm>
            <a:off x="3157996" y="3059668"/>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D4C25D40-618E-0373-C1E0-FCE85FFE4731}"/>
              </a:ext>
            </a:extLst>
          </p:cNvPr>
          <p:cNvSpPr txBox="1"/>
          <p:nvPr/>
        </p:nvSpPr>
        <p:spPr>
          <a:xfrm>
            <a:off x="7657715" y="3119513"/>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9864CF-E637-A324-5196-DFE8EF2A4703}"/>
              </a:ext>
            </a:extLst>
          </p:cNvPr>
          <p:cNvSpPr txBox="1"/>
          <p:nvPr/>
        </p:nvSpPr>
        <p:spPr>
          <a:xfrm>
            <a:off x="3217737" y="3986416"/>
            <a:ext cx="788999" cy="369332"/>
          </a:xfrm>
          <a:prstGeom prst="rect">
            <a:avLst/>
          </a:prstGeom>
          <a:noFill/>
        </p:spPr>
        <p:txBody>
          <a:bodyPr wrap="none" rtlCol="0">
            <a:spAutoFit/>
          </a:bodyPr>
          <a:lstStyle/>
          <a:p>
            <a:r>
              <a:rPr lang="fr-FR" dirty="0"/>
              <a:t>cipher</a:t>
            </a:r>
          </a:p>
        </p:txBody>
      </p:sp>
      <p:sp>
        <p:nvSpPr>
          <p:cNvPr id="19" name="ZoneTexte 18">
            <a:extLst>
              <a:ext uri="{FF2B5EF4-FFF2-40B4-BE49-F238E27FC236}">
                <a16:creationId xmlns:a16="http://schemas.microsoft.com/office/drawing/2014/main" id="{82B49762-E145-AC38-91E0-4D69395CD96A}"/>
              </a:ext>
            </a:extLst>
          </p:cNvPr>
          <p:cNvSpPr txBox="1"/>
          <p:nvPr/>
        </p:nvSpPr>
        <p:spPr>
          <a:xfrm>
            <a:off x="7687347" y="3986416"/>
            <a:ext cx="1302454" cy="369332"/>
          </a:xfrm>
          <a:prstGeom prst="rect">
            <a:avLst/>
          </a:prstGeom>
          <a:noFill/>
        </p:spPr>
        <p:txBody>
          <a:bodyPr wrap="square">
            <a:spAutoFit/>
          </a:bodyPr>
          <a:lstStyle/>
          <a:p>
            <a:r>
              <a:rPr lang="fr-FR" dirty="0"/>
              <a:t>decipher</a:t>
            </a:r>
          </a:p>
        </p:txBody>
      </p:sp>
      <p:sp>
        <p:nvSpPr>
          <p:cNvPr id="5" name="ZoneTexte 4">
            <a:extLst>
              <a:ext uri="{FF2B5EF4-FFF2-40B4-BE49-F238E27FC236}">
                <a16:creationId xmlns:a16="http://schemas.microsoft.com/office/drawing/2014/main" id="{FA16C17E-0B62-5C63-A5AA-7B6F036FE4B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77DA1A40-2C0D-FC5A-C998-682EF5D56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CD2CFFF5-1E29-1DA3-F1E7-9098E4FE37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51959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99E2B-97BF-AE2C-B64F-6AA3EFBA800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D7AE28B-A39C-FD99-7FFB-31F13B44B8D1}"/>
              </a:ext>
            </a:extLst>
          </p:cNvPr>
          <p:cNvSpPr>
            <a:spLocks noGrp="1"/>
          </p:cNvSpPr>
          <p:nvPr>
            <p:ph type="title"/>
          </p:nvPr>
        </p:nvSpPr>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8EAE3625-9694-955C-B4CE-89673679E36D}"/>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581BF389-CFAC-0A9F-6026-3258C91210D3}"/>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5313C08E-B333-E09A-49C8-129B3D155402}"/>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DE11E2D9-C8B3-7E33-EC00-D87DF427A092}"/>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Vérification</a:t>
            </a:r>
          </a:p>
          <a:p>
            <a:pPr algn="ctr"/>
            <a:endParaRPr lang="fr-FR" dirty="0"/>
          </a:p>
          <a:p>
            <a:pPr algn="ctr"/>
            <a:r>
              <a:rPr lang="fr-FR" sz="1200" dirty="0"/>
              <a:t>Hash(document) </a:t>
            </a:r>
          </a:p>
          <a:p>
            <a:pPr algn="ctr"/>
            <a:r>
              <a:rPr lang="fr-FR" sz="1200" dirty="0"/>
              <a:t>==</a:t>
            </a:r>
          </a:p>
          <a:p>
            <a:pPr algn="ctr"/>
            <a:r>
              <a:rPr lang="fr-FR" sz="1200" dirty="0" err="1"/>
              <a:t>Decipher</a:t>
            </a:r>
            <a:r>
              <a:rPr lang="fr-FR" sz="1200" dirty="0"/>
              <a:t>(signature)</a:t>
            </a:r>
          </a:p>
          <a:p>
            <a:pPr algn="ctr"/>
            <a:endParaRPr lang="fr-FR" dirty="0"/>
          </a:p>
        </p:txBody>
      </p:sp>
      <p:cxnSp>
        <p:nvCxnSpPr>
          <p:cNvPr id="8" name="Connecteur droit avec flèche 7">
            <a:extLst>
              <a:ext uri="{FF2B5EF4-FFF2-40B4-BE49-F238E27FC236}">
                <a16:creationId xmlns:a16="http://schemas.microsoft.com/office/drawing/2014/main" id="{206977FF-E01C-1075-605C-DAC49E176544}"/>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013B4E21-85F9-4072-91FA-2685CAB12BF3}"/>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F52A4BF6-78EC-C168-91F4-E0FF8421A214}"/>
              </a:ext>
            </a:extLst>
          </p:cNvPr>
          <p:cNvPicPr>
            <a:picLocks noChangeAspect="1"/>
          </p:cNvPicPr>
          <p:nvPr/>
        </p:nvPicPr>
        <p:blipFill>
          <a:blip r:embed="rId2"/>
          <a:stretch>
            <a:fillRect/>
          </a:stretch>
        </p:blipFill>
        <p:spPr>
          <a:xfrm>
            <a:off x="7786579" y="2063538"/>
            <a:ext cx="658151" cy="1067612"/>
          </a:xfrm>
          <a:prstGeom prst="rect">
            <a:avLst/>
          </a:prstGeom>
        </p:spPr>
      </p:pic>
      <p:pic>
        <p:nvPicPr>
          <p:cNvPr id="14" name="Image 13">
            <a:extLst>
              <a:ext uri="{FF2B5EF4-FFF2-40B4-BE49-F238E27FC236}">
                <a16:creationId xmlns:a16="http://schemas.microsoft.com/office/drawing/2014/main" id="{30A63DFD-B9E2-7A47-99F7-4E652ACAF109}"/>
              </a:ext>
            </a:extLst>
          </p:cNvPr>
          <p:cNvPicPr>
            <a:picLocks noChangeAspect="1"/>
          </p:cNvPicPr>
          <p:nvPr/>
        </p:nvPicPr>
        <p:blipFill>
          <a:blip r:embed="rId3"/>
          <a:stretch>
            <a:fillRect/>
          </a:stretch>
        </p:blipFill>
        <p:spPr>
          <a:xfrm flipH="1">
            <a:off x="3491309" y="2035857"/>
            <a:ext cx="461118" cy="1067612"/>
          </a:xfrm>
          <a:prstGeom prst="rect">
            <a:avLst/>
          </a:prstGeom>
        </p:spPr>
      </p:pic>
      <p:sp>
        <p:nvSpPr>
          <p:cNvPr id="15" name="ZoneTexte 14">
            <a:extLst>
              <a:ext uri="{FF2B5EF4-FFF2-40B4-BE49-F238E27FC236}">
                <a16:creationId xmlns:a16="http://schemas.microsoft.com/office/drawing/2014/main" id="{38EC5984-F20A-CDE4-35EA-3BCA7C3281E5}"/>
              </a:ext>
            </a:extLst>
          </p:cNvPr>
          <p:cNvSpPr txBox="1"/>
          <p:nvPr/>
        </p:nvSpPr>
        <p:spPr>
          <a:xfrm>
            <a:off x="7540400" y="3103469"/>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502A29F3-02C9-1749-E0C6-FA038E9BDD18}"/>
              </a:ext>
            </a:extLst>
          </p:cNvPr>
          <p:cNvSpPr txBox="1"/>
          <p:nvPr/>
        </p:nvSpPr>
        <p:spPr>
          <a:xfrm>
            <a:off x="3176796" y="3091832"/>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C5BDDC-0494-8AD6-204C-2D1F37C49CE3}"/>
              </a:ext>
            </a:extLst>
          </p:cNvPr>
          <p:cNvSpPr txBox="1"/>
          <p:nvPr/>
        </p:nvSpPr>
        <p:spPr>
          <a:xfrm>
            <a:off x="2589766" y="3949935"/>
            <a:ext cx="2547710" cy="369332"/>
          </a:xfrm>
          <a:prstGeom prst="rect">
            <a:avLst/>
          </a:prstGeom>
          <a:noFill/>
        </p:spPr>
        <p:txBody>
          <a:bodyPr wrap="square" rtlCol="0">
            <a:spAutoFit/>
          </a:bodyPr>
          <a:lstStyle/>
          <a:p>
            <a:pPr algn="ctr"/>
            <a:r>
              <a:rPr lang="fr-FR" dirty="0" err="1"/>
              <a:t>Cipher</a:t>
            </a:r>
            <a:r>
              <a:rPr lang="fr-FR" dirty="0"/>
              <a:t>(Hash(document))</a:t>
            </a:r>
          </a:p>
        </p:txBody>
      </p:sp>
      <p:sp>
        <p:nvSpPr>
          <p:cNvPr id="19" name="ZoneTexte 18">
            <a:extLst>
              <a:ext uri="{FF2B5EF4-FFF2-40B4-BE49-F238E27FC236}">
                <a16:creationId xmlns:a16="http://schemas.microsoft.com/office/drawing/2014/main" id="{6AD3621D-B71A-84A8-C6FD-B0A0EE0922EF}"/>
              </a:ext>
            </a:extLst>
          </p:cNvPr>
          <p:cNvSpPr txBox="1"/>
          <p:nvPr/>
        </p:nvSpPr>
        <p:spPr>
          <a:xfrm>
            <a:off x="7124900" y="3926584"/>
            <a:ext cx="2155774" cy="369332"/>
          </a:xfrm>
          <a:prstGeom prst="rect">
            <a:avLst/>
          </a:prstGeom>
          <a:noFill/>
        </p:spPr>
        <p:txBody>
          <a:bodyPr wrap="square">
            <a:spAutoFit/>
          </a:bodyPr>
          <a:lstStyle/>
          <a:p>
            <a:pPr algn="ctr"/>
            <a:r>
              <a:rPr lang="fr-FR" dirty="0" err="1"/>
              <a:t>Decipher</a:t>
            </a:r>
            <a:r>
              <a:rPr lang="fr-FR" dirty="0"/>
              <a:t>(signature)</a:t>
            </a:r>
          </a:p>
        </p:txBody>
      </p:sp>
      <p:sp>
        <p:nvSpPr>
          <p:cNvPr id="5" name="ZoneTexte 4">
            <a:extLst>
              <a:ext uri="{FF2B5EF4-FFF2-40B4-BE49-F238E27FC236}">
                <a16:creationId xmlns:a16="http://schemas.microsoft.com/office/drawing/2014/main" id="{BA879008-5165-2410-DA67-9DE619CC5CBC}"/>
              </a:ext>
            </a:extLst>
          </p:cNvPr>
          <p:cNvSpPr txBox="1"/>
          <p:nvPr/>
        </p:nvSpPr>
        <p:spPr>
          <a:xfrm>
            <a:off x="4881159" y="2333032"/>
            <a:ext cx="2155774" cy="369332"/>
          </a:xfrm>
          <a:prstGeom prst="rect">
            <a:avLst/>
          </a:prstGeom>
          <a:noFill/>
        </p:spPr>
        <p:txBody>
          <a:bodyPr wrap="square">
            <a:spAutoFit/>
          </a:bodyPr>
          <a:lstStyle/>
          <a:p>
            <a:pPr algn="ctr"/>
            <a:r>
              <a:rPr lang="fr-FR" dirty="0"/>
              <a:t>Signature</a:t>
            </a:r>
          </a:p>
        </p:txBody>
      </p:sp>
      <p:sp>
        <p:nvSpPr>
          <p:cNvPr id="13" name="ZoneTexte 12">
            <a:extLst>
              <a:ext uri="{FF2B5EF4-FFF2-40B4-BE49-F238E27FC236}">
                <a16:creationId xmlns:a16="http://schemas.microsoft.com/office/drawing/2014/main" id="{3C6464B3-84F9-398E-EC51-324C3B6B33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8" name="Picture 2">
            <a:extLst>
              <a:ext uri="{FF2B5EF4-FFF2-40B4-BE49-F238E27FC236}">
                <a16:creationId xmlns:a16="http://schemas.microsoft.com/office/drawing/2014/main" id="{6ABAE2C1-BC2D-D771-A14B-3897A03FB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20" name="Graphique 19">
            <a:extLst>
              <a:ext uri="{FF2B5EF4-FFF2-40B4-BE49-F238E27FC236}">
                <a16:creationId xmlns:a16="http://schemas.microsoft.com/office/drawing/2014/main" id="{038E1F60-5D1C-128C-0686-C5C166C113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868323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1D950-4AE6-A39E-7E5B-969781AD040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3C261AC-3A44-C53E-8B5D-1AFD694D3520}"/>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28B24727-C440-6D3E-9C09-07C1437B89B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B775BE0-29CB-DB12-DCEC-ED13D2CFF61A}"/>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8D63A0A2-3136-0412-3599-6E0CD9339B60}"/>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5A584122-D18A-DD9D-9378-001A930E30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2DE84C6F-0992-15FF-669A-130CEA491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518EB76E-3BB7-EDDB-1C9C-151E604744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798914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2AD30-232A-4059-7766-414AF160344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0D9FD9-9466-0DDE-13F7-157927A83D4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C3B2EC-E636-DDC9-3D41-4DB005980F27}"/>
              </a:ext>
            </a:extLst>
          </p:cNvPr>
          <p:cNvSpPr txBox="1"/>
          <p:nvPr/>
        </p:nvSpPr>
        <p:spPr>
          <a:xfrm>
            <a:off x="3011278" y="1027906"/>
            <a:ext cx="6169444" cy="6186309"/>
          </a:xfrm>
          <a:prstGeom prst="rect">
            <a:avLst/>
          </a:prstGeom>
          <a:noFill/>
        </p:spPr>
        <p:txBody>
          <a:bodyPr wrap="square">
            <a:spAutoFit/>
          </a:bodyPr>
          <a:lstStyle/>
          <a:p>
            <a:pPr algn="l"/>
            <a:r>
              <a:rPr lang="fr-FR" b="0" i="0" dirty="0">
                <a:solidFill>
                  <a:srgbClr val="000000"/>
                </a:solidFill>
                <a:effectLst/>
                <a:latin typeface="Sofia Pro"/>
              </a:rPr>
              <a:t>Pourquoi dés aujourd'hui utiliser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côté client pour sécuriser vos fronts ?</a:t>
            </a:r>
          </a:p>
          <a:p>
            <a:pPr algn="l"/>
            <a:r>
              <a:rPr lang="fr-FR" b="0" i="0" dirty="0">
                <a:solidFill>
                  <a:srgbClr val="000000"/>
                </a:solidFill>
                <a:effectLst/>
                <a:latin typeface="Sofia Pro"/>
              </a:rPr>
              <a:t>Vous créez à chaque fois un BFF (Back End For Front End) pour gérer l’authentification côté front ? Cela peut réduire votre « Time To </a:t>
            </a:r>
            <a:r>
              <a:rPr lang="fr-FR" b="0" i="0" dirty="0" err="1">
                <a:solidFill>
                  <a:srgbClr val="000000"/>
                </a:solidFill>
                <a:effectLst/>
                <a:latin typeface="Sofia Pro"/>
              </a:rPr>
              <a:t>Market</a:t>
            </a:r>
            <a:r>
              <a:rPr lang="fr-FR" b="0" i="0" dirty="0">
                <a:solidFill>
                  <a:srgbClr val="000000"/>
                </a:solidFill>
                <a:effectLst/>
                <a:latin typeface="Sofia Pro"/>
              </a:rPr>
              <a:t> », vous coûter plus cher que nécessaire et n’est aujourd’hui pas forcément plus sécurisé. Dans cette présentation qui sera assez technique, nous allons vous présenter le protocole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L’architecture de l’OIDC côté client ainsi que son concurrent et ami côté serveur. Nous expliquerons avec beaucoup de démos comment fonctionnent les échanges de clés JWT. Nous décrirons les avantages et inconvénients de chaque mode. Ensuite, nous expliquerons toujours avec des démos pourquoi @axa-fr/oidc-client le mode avec l'utilisation du </a:t>
            </a:r>
            <a:r>
              <a:rPr lang="fr-FR" b="0" i="0" dirty="0" err="1">
                <a:solidFill>
                  <a:srgbClr val="000000"/>
                </a:solidFill>
                <a:effectLst/>
                <a:latin typeface="Sofia Pro"/>
              </a:rPr>
              <a:t>ServiceWorker</a:t>
            </a:r>
            <a:r>
              <a:rPr lang="fr-FR" b="0" i="0" dirty="0">
                <a:solidFill>
                  <a:srgbClr val="000000"/>
                </a:solidFill>
                <a:effectLst/>
                <a:latin typeface="Sofia Pro"/>
              </a:rPr>
              <a:t> est super sécurisé. Finalement, nous terminerons par expliquer le concept de « </a:t>
            </a:r>
            <a:r>
              <a:rPr lang="fr-FR" b="0" i="0" dirty="0" err="1">
                <a:solidFill>
                  <a:srgbClr val="000000"/>
                </a:solidFill>
                <a:effectLst/>
                <a:latin typeface="Sofia Pro"/>
              </a:rPr>
              <a:t>Demonstrating</a:t>
            </a:r>
            <a:r>
              <a:rPr lang="fr-FR" b="0" i="0" dirty="0">
                <a:solidFill>
                  <a:srgbClr val="000000"/>
                </a:solidFill>
                <a:effectLst/>
                <a:latin typeface="Sofia Pro"/>
              </a:rPr>
              <a:t> Proof of Possession » (</a:t>
            </a:r>
            <a:r>
              <a:rPr lang="fr-FR" b="0" i="0" dirty="0" err="1">
                <a:solidFill>
                  <a:srgbClr val="000000"/>
                </a:solidFill>
                <a:effectLst/>
                <a:latin typeface="Sofia Pro"/>
              </a:rPr>
              <a:t>DPoP</a:t>
            </a:r>
            <a:r>
              <a:rPr lang="fr-FR" b="0" i="0" dirty="0">
                <a:solidFill>
                  <a:srgbClr val="000000"/>
                </a:solidFill>
                <a:effectLst/>
                <a:latin typeface="Sofia Pro"/>
              </a:rPr>
              <a:t>) qui est une "killer </a:t>
            </a:r>
            <a:r>
              <a:rPr lang="fr-FR" b="0" i="0" dirty="0" err="1">
                <a:solidFill>
                  <a:srgbClr val="000000"/>
                </a:solidFill>
                <a:effectLst/>
                <a:latin typeface="Sofia Pro"/>
              </a:rPr>
              <a:t>feature</a:t>
            </a:r>
            <a:r>
              <a:rPr lang="fr-FR" b="0" i="0" dirty="0">
                <a:solidFill>
                  <a:srgbClr val="000000"/>
                </a:solidFill>
                <a:effectLst/>
                <a:latin typeface="Sofia Pro"/>
              </a:rPr>
              <a:t>" et qui rend vos "</a:t>
            </a:r>
            <a:r>
              <a:rPr lang="fr-FR" b="0" i="0" dirty="0" err="1">
                <a:solidFill>
                  <a:srgbClr val="000000"/>
                </a:solidFill>
                <a:effectLst/>
                <a:latin typeface="Sofia Pro"/>
              </a:rPr>
              <a:t>tokens</a:t>
            </a:r>
            <a:r>
              <a:rPr lang="fr-FR" b="0" i="0" dirty="0">
                <a:solidFill>
                  <a:srgbClr val="000000"/>
                </a:solidFill>
                <a:effectLst/>
                <a:latin typeface="Sofia Pro"/>
              </a:rPr>
              <a:t>" inutilisables hors du contexte navigateur, tout cela grâce à l’API </a:t>
            </a:r>
            <a:r>
              <a:rPr lang="fr-FR" b="0" i="0" dirty="0" err="1">
                <a:solidFill>
                  <a:srgbClr val="000000"/>
                </a:solidFill>
                <a:effectLst/>
                <a:latin typeface="Sofia Pro"/>
              </a:rPr>
              <a:t>WebCrypto</a:t>
            </a:r>
            <a:r>
              <a:rPr lang="fr-FR" b="0" i="0" dirty="0">
                <a:solidFill>
                  <a:srgbClr val="000000"/>
                </a:solidFill>
                <a:effectLst/>
                <a:latin typeface="Sofia Pro"/>
              </a:rPr>
              <a:t>. Préparez vos cerveaux, ce sera pédagogique et progressif, mais restera très technique.</a:t>
            </a:r>
          </a:p>
          <a:p>
            <a:br>
              <a:rPr lang="fr-FR" b="0" i="0" u="none" strike="noStrike" dirty="0">
                <a:solidFill>
                  <a:srgbClr val="FFC451"/>
                </a:solidFill>
                <a:effectLst/>
                <a:latin typeface="Sofia Pro"/>
                <a:hlinkClick r:id="rId2"/>
              </a:rPr>
            </a:br>
            <a:endParaRPr lang="fr-FR" dirty="0"/>
          </a:p>
        </p:txBody>
      </p:sp>
    </p:spTree>
    <p:extLst>
      <p:ext uri="{BB962C8B-B14F-4D97-AF65-F5344CB8AC3E}">
        <p14:creationId xmlns:p14="http://schemas.microsoft.com/office/powerpoint/2010/main" val="4187241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F7078E-BA48-89AD-66D4-1694AA8D20CA}"/>
              </a:ext>
            </a:extLst>
          </p:cNvPr>
          <p:cNvSpPr>
            <a:spLocks noGrp="1"/>
          </p:cNvSpPr>
          <p:nvPr>
            <p:ph type="title"/>
          </p:nvPr>
        </p:nvSpPr>
        <p:spPr>
          <a:xfrm>
            <a:off x="272143" y="0"/>
            <a:ext cx="10515600" cy="1325563"/>
          </a:xfrm>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ED3E68DF-4773-121D-AAD8-31EAE0B62719}"/>
              </a:ext>
            </a:extLst>
          </p:cNvPr>
          <p:cNvSpPr>
            <a:spLocks noGrp="1"/>
          </p:cNvSpPr>
          <p:nvPr>
            <p:ph idx="1"/>
          </p:nvPr>
        </p:nvSpPr>
        <p:spPr/>
        <p:txBody>
          <a:bodyPr/>
          <a:lstStyle/>
          <a:p>
            <a:endParaRPr lang="fr-FR"/>
          </a:p>
        </p:txBody>
      </p:sp>
      <p:pic>
        <p:nvPicPr>
          <p:cNvPr id="2050" name="Picture 2" descr="Digital signatures">
            <a:extLst>
              <a:ext uri="{FF2B5EF4-FFF2-40B4-BE49-F238E27FC236}">
                <a16:creationId xmlns:a16="http://schemas.microsoft.com/office/drawing/2014/main" id="{BC143B44-0488-1B95-2681-B559B5937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8" y="1195388"/>
            <a:ext cx="8848725"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511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658E56-1FEE-4E8E-9AEC-DD94E6CE800E}"/>
              </a:ext>
            </a:extLst>
          </p:cNvPr>
          <p:cNvSpPr/>
          <p:nvPr/>
        </p:nvSpPr>
        <p:spPr>
          <a:xfrm>
            <a:off x="4821068" y="2100785"/>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Proxy Backend for Frontend (BFF)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451266" y="2147639"/>
            <a:ext cx="1488255" cy="1382789"/>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8876800" y="2334276"/>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142103" y="1923176"/>
            <a:ext cx="318126" cy="320231"/>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252370" y="2072215"/>
            <a:ext cx="2077436" cy="2004079"/>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a:cxnSpLocks/>
          </p:cNvCxnSpPr>
          <p:nvPr/>
        </p:nvCxnSpPr>
        <p:spPr>
          <a:xfrm>
            <a:off x="2806164" y="2488670"/>
            <a:ext cx="2013619" cy="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6976995" y="2463221"/>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6920203" y="2881126"/>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699975" y="2732307"/>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6968658" y="3405448"/>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8876800" y="3233704"/>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82673" y="3233998"/>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8684739" y="1923176"/>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6957615" y="3827358"/>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936113" y="1064214"/>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22038" y="1041795"/>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064476"/>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513194"/>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01943" y="2300783"/>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85375" y="3234996"/>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77646" y="3666841"/>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973090" y="100689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973090"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3465196" y="101300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6225694" y="1032866"/>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access_token</a:t>
            </a:r>
            <a:endParaRPr lang="fr-FR" sz="1561" dirty="0">
              <a:solidFill>
                <a:schemeClr val="tx2">
                  <a:lumMod val="50000"/>
                </a:schemeClr>
              </a:solidFill>
            </a:endParaRPr>
          </a:p>
        </p:txBody>
      </p:sp>
      <p:sp>
        <p:nvSpPr>
          <p:cNvPr id="65" name="Rectangle 64">
            <a:extLst>
              <a:ext uri="{FF2B5EF4-FFF2-40B4-BE49-F238E27FC236}">
                <a16:creationId xmlns:a16="http://schemas.microsoft.com/office/drawing/2014/main" id="{16C990CE-5964-48D7-944E-9AE0406DFD7F}"/>
              </a:ext>
            </a:extLst>
          </p:cNvPr>
          <p:cNvSpPr/>
          <p:nvPr/>
        </p:nvSpPr>
        <p:spPr>
          <a:xfrm>
            <a:off x="4953982" y="3192425"/>
            <a:ext cx="1831564" cy="712278"/>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a:solidFill>
                  <a:schemeClr val="tx2">
                    <a:lumMod val="50000"/>
                  </a:schemeClr>
                </a:solidFill>
              </a:rPr>
              <a:t>Cache</a:t>
            </a:r>
          </a:p>
        </p:txBody>
      </p:sp>
      <p:sp>
        <p:nvSpPr>
          <p:cNvPr id="66" name="Rectangle 65">
            <a:extLst>
              <a:ext uri="{FF2B5EF4-FFF2-40B4-BE49-F238E27FC236}">
                <a16:creationId xmlns:a16="http://schemas.microsoft.com/office/drawing/2014/main" id="{53C4E3CA-9C4D-4438-B95F-93D56E883DAA}"/>
              </a:ext>
            </a:extLst>
          </p:cNvPr>
          <p:cNvSpPr/>
          <p:nvPr/>
        </p:nvSpPr>
        <p:spPr>
          <a:xfrm>
            <a:off x="4787753" y="2140033"/>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Proxy BFF</a:t>
            </a:r>
          </a:p>
        </p:txBody>
      </p:sp>
      <p:sp>
        <p:nvSpPr>
          <p:cNvPr id="67" name="Rectangle 66">
            <a:extLst>
              <a:ext uri="{FF2B5EF4-FFF2-40B4-BE49-F238E27FC236}">
                <a16:creationId xmlns:a16="http://schemas.microsoft.com/office/drawing/2014/main" id="{31CF4733-28D2-4E10-9548-009658A3CCD5}"/>
              </a:ext>
            </a:extLst>
          </p:cNvPr>
          <p:cNvSpPr/>
          <p:nvPr/>
        </p:nvSpPr>
        <p:spPr>
          <a:xfrm>
            <a:off x="1495426" y="3544330"/>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a:cxnSpLocks/>
          </p:cNvCxnSpPr>
          <p:nvPr/>
        </p:nvCxnSpPr>
        <p:spPr>
          <a:xfrm>
            <a:off x="2806164" y="3374291"/>
            <a:ext cx="20136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a:endCxn id="101" idx="2"/>
          </p:cNvCxnSpPr>
          <p:nvPr/>
        </p:nvCxnSpPr>
        <p:spPr>
          <a:xfrm>
            <a:off x="6253644" y="4101524"/>
            <a:ext cx="2452200" cy="617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8684739" y="4506352"/>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99496" y="4269557"/>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1227308" y="407513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2780960" y="2349965"/>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6789138" y="231875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8713380" y="2726571"/>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6829807" y="324663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8723317" y="367681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2790792" y="322567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sp>
        <p:nvSpPr>
          <p:cNvPr id="83" name="Ellipse 82">
            <a:extLst>
              <a:ext uri="{FF2B5EF4-FFF2-40B4-BE49-F238E27FC236}">
                <a16:creationId xmlns:a16="http://schemas.microsoft.com/office/drawing/2014/main" id="{6C8AC238-8C2C-4E32-8D61-4D157DEA5524}"/>
              </a:ext>
            </a:extLst>
          </p:cNvPr>
          <p:cNvSpPr/>
          <p:nvPr/>
        </p:nvSpPr>
        <p:spPr>
          <a:xfrm>
            <a:off x="6272106" y="398699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8</a:t>
            </a:r>
          </a:p>
        </p:txBody>
      </p:sp>
      <p:pic>
        <p:nvPicPr>
          <p:cNvPr id="85" name="Image 84">
            <a:extLst>
              <a:ext uri="{FF2B5EF4-FFF2-40B4-BE49-F238E27FC236}">
                <a16:creationId xmlns:a16="http://schemas.microsoft.com/office/drawing/2014/main" id="{9E95B157-AE9E-4D2E-AD9A-08EAF9BEC76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5936113" y="1550487"/>
            <a:ext cx="343159" cy="334277"/>
          </a:xfrm>
          <a:prstGeom prst="rect">
            <a:avLst/>
          </a:prstGeom>
        </p:spPr>
      </p:pic>
      <p:sp>
        <p:nvSpPr>
          <p:cNvPr id="86" name="Rectangle 85">
            <a:extLst>
              <a:ext uri="{FF2B5EF4-FFF2-40B4-BE49-F238E27FC236}">
                <a16:creationId xmlns:a16="http://schemas.microsoft.com/office/drawing/2014/main" id="{B7735FCC-4C0F-4F47-BAF8-D2CEC5917D75}"/>
              </a:ext>
            </a:extLst>
          </p:cNvPr>
          <p:cNvSpPr/>
          <p:nvPr/>
        </p:nvSpPr>
        <p:spPr>
          <a:xfrm>
            <a:off x="6225694" y="1545665"/>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refresh_token</a:t>
            </a:r>
            <a:endParaRPr lang="fr-FR" sz="1561" dirty="0">
              <a:solidFill>
                <a:schemeClr val="tx2">
                  <a:lumMod val="50000"/>
                </a:schemeClr>
              </a:solidFill>
            </a:endParaRPr>
          </a:p>
        </p:txBody>
      </p:sp>
      <p:pic>
        <p:nvPicPr>
          <p:cNvPr id="87" name="Image 86">
            <a:extLst>
              <a:ext uri="{FF2B5EF4-FFF2-40B4-BE49-F238E27FC236}">
                <a16:creationId xmlns:a16="http://schemas.microsoft.com/office/drawing/2014/main" id="{FFDAE39C-4D01-4AE8-BDFA-7983B1AABB9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8165776" y="3660220"/>
            <a:ext cx="343159" cy="334277"/>
          </a:xfrm>
          <a:prstGeom prst="rect">
            <a:avLst/>
          </a:prstGeom>
        </p:spPr>
      </p:pic>
      <p:cxnSp>
        <p:nvCxnSpPr>
          <p:cNvPr id="89" name="Connecteur droit avec flèche 88">
            <a:extLst>
              <a:ext uri="{FF2B5EF4-FFF2-40B4-BE49-F238E27FC236}">
                <a16:creationId xmlns:a16="http://schemas.microsoft.com/office/drawing/2014/main" id="{F429B9C0-9A88-4290-BDE7-5DFF7158E89E}"/>
              </a:ext>
            </a:extLst>
          </p:cNvPr>
          <p:cNvCxnSpPr>
            <a:cxnSpLocks/>
          </p:cNvCxnSpPr>
          <p:nvPr/>
        </p:nvCxnSpPr>
        <p:spPr>
          <a:xfrm flipH="1">
            <a:off x="2780961" y="2881126"/>
            <a:ext cx="203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Ellipse 91">
            <a:extLst>
              <a:ext uri="{FF2B5EF4-FFF2-40B4-BE49-F238E27FC236}">
                <a16:creationId xmlns:a16="http://schemas.microsoft.com/office/drawing/2014/main" id="{70051FE4-F1C4-4941-AED6-EAB93FC5D9C0}"/>
              </a:ext>
            </a:extLst>
          </p:cNvPr>
          <p:cNvSpPr/>
          <p:nvPr/>
        </p:nvSpPr>
        <p:spPr>
          <a:xfrm>
            <a:off x="4574211" y="275898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pic>
        <p:nvPicPr>
          <p:cNvPr id="94" name="Image 93">
            <a:extLst>
              <a:ext uri="{FF2B5EF4-FFF2-40B4-BE49-F238E27FC236}">
                <a16:creationId xmlns:a16="http://schemas.microsoft.com/office/drawing/2014/main" id="{0BBCA829-5340-459F-A35F-DB2442B038FB}"/>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2742239"/>
            <a:ext cx="262195" cy="256981"/>
          </a:xfrm>
          <a:prstGeom prst="rect">
            <a:avLst/>
          </a:prstGeom>
        </p:spPr>
      </p:pic>
      <p:pic>
        <p:nvPicPr>
          <p:cNvPr id="96" name="Image 95">
            <a:extLst>
              <a:ext uri="{FF2B5EF4-FFF2-40B4-BE49-F238E27FC236}">
                <a16:creationId xmlns:a16="http://schemas.microsoft.com/office/drawing/2014/main" id="{922F0118-7C93-470E-B5B1-9482F930A2B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3237643"/>
            <a:ext cx="262195" cy="256981"/>
          </a:xfrm>
          <a:prstGeom prst="rect">
            <a:avLst/>
          </a:prstGeom>
        </p:spPr>
      </p:pic>
      <p:pic>
        <p:nvPicPr>
          <p:cNvPr id="99" name="Image 98">
            <a:extLst>
              <a:ext uri="{FF2B5EF4-FFF2-40B4-BE49-F238E27FC236}">
                <a16:creationId xmlns:a16="http://schemas.microsoft.com/office/drawing/2014/main" id="{49CBFF19-32B8-46D2-A008-4EFB1599673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4622409" y="1786666"/>
            <a:ext cx="493892" cy="513416"/>
          </a:xfrm>
          <a:prstGeom prst="rect">
            <a:avLst/>
          </a:prstGeom>
        </p:spPr>
      </p:pic>
      <p:pic>
        <p:nvPicPr>
          <p:cNvPr id="100" name="Image 99">
            <a:extLst>
              <a:ext uri="{FF2B5EF4-FFF2-40B4-BE49-F238E27FC236}">
                <a16:creationId xmlns:a16="http://schemas.microsoft.com/office/drawing/2014/main" id="{D3DAC82B-9046-404B-BF90-AB4DBB29F1C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3739" y="1709048"/>
            <a:ext cx="426587" cy="443450"/>
          </a:xfrm>
          <a:prstGeom prst="rect">
            <a:avLst/>
          </a:prstGeom>
        </p:spPr>
      </p:pic>
      <p:pic>
        <p:nvPicPr>
          <p:cNvPr id="101" name="Image 100">
            <a:extLst>
              <a:ext uri="{FF2B5EF4-FFF2-40B4-BE49-F238E27FC236}">
                <a16:creationId xmlns:a16="http://schemas.microsoft.com/office/drawing/2014/main" id="{130A65C5-3867-4FF7-9F17-13B4520051CE}"/>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4263" y="4361904"/>
            <a:ext cx="343161" cy="356726"/>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737026" y="3514298"/>
            <a:ext cx="343159" cy="334277"/>
          </a:xfrm>
          <a:prstGeom prst="rect">
            <a:avLst/>
          </a:prstGeom>
        </p:spPr>
      </p:pic>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395378" y="3511746"/>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55756" y="3511746"/>
            <a:ext cx="343159" cy="334277"/>
          </a:xfrm>
          <a:prstGeom prst="rect">
            <a:avLst/>
          </a:prstGeom>
        </p:spPr>
      </p:pic>
      <p:pic>
        <p:nvPicPr>
          <p:cNvPr id="88" name="Image 87">
            <a:extLst>
              <a:ext uri="{FF2B5EF4-FFF2-40B4-BE49-F238E27FC236}">
                <a16:creationId xmlns:a16="http://schemas.microsoft.com/office/drawing/2014/main" id="{0C3DAFFE-1816-419D-8401-948C39C9D0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6080983" y="3509446"/>
            <a:ext cx="343159" cy="334277"/>
          </a:xfrm>
          <a:prstGeom prst="rect">
            <a:avLst/>
          </a:prstGeom>
        </p:spPr>
      </p:pic>
      <p:pic>
        <p:nvPicPr>
          <p:cNvPr id="97" name="Image 96">
            <a:extLst>
              <a:ext uri="{FF2B5EF4-FFF2-40B4-BE49-F238E27FC236}">
                <a16:creationId xmlns:a16="http://schemas.microsoft.com/office/drawing/2014/main" id="{65E7A742-07EB-43FC-A317-066A29C6345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6464508" y="3548094"/>
            <a:ext cx="262195" cy="256981"/>
          </a:xfrm>
          <a:prstGeom prst="rect">
            <a:avLst/>
          </a:prstGeom>
        </p:spPr>
      </p:pic>
      <p:pic>
        <p:nvPicPr>
          <p:cNvPr id="59" name="Image 58">
            <a:extLst>
              <a:ext uri="{FF2B5EF4-FFF2-40B4-BE49-F238E27FC236}">
                <a16:creationId xmlns:a16="http://schemas.microsoft.com/office/drawing/2014/main" id="{8ADE7340-1F3D-4EAA-BA36-3381FDD24F0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8006214" y="1115578"/>
            <a:ext cx="262195" cy="256981"/>
          </a:xfrm>
          <a:prstGeom prst="rect">
            <a:avLst/>
          </a:prstGeom>
        </p:spPr>
      </p:pic>
      <p:sp>
        <p:nvSpPr>
          <p:cNvPr id="60" name="Rectangle 59">
            <a:extLst>
              <a:ext uri="{FF2B5EF4-FFF2-40B4-BE49-F238E27FC236}">
                <a16:creationId xmlns:a16="http://schemas.microsoft.com/office/drawing/2014/main" id="{BA9CC0C6-36F5-40D1-B774-6154F6C94195}"/>
              </a:ext>
            </a:extLst>
          </p:cNvPr>
          <p:cNvSpPr/>
          <p:nvPr/>
        </p:nvSpPr>
        <p:spPr>
          <a:xfrm>
            <a:off x="8325378" y="1001798"/>
            <a:ext cx="3569742" cy="5026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a:solidFill>
                  <a:schemeClr val="tx2">
                    <a:lumMod val="50000"/>
                  </a:schemeClr>
                </a:solidFill>
              </a:rPr>
              <a:t>cookie de session flaggé </a:t>
            </a:r>
            <a:r>
              <a:rPr lang="fr-FR" sz="1561" dirty="0" err="1">
                <a:solidFill>
                  <a:schemeClr val="tx2">
                    <a:lumMod val="50000"/>
                  </a:schemeClr>
                </a:solidFill>
              </a:rPr>
              <a:t>httponly</a:t>
            </a:r>
            <a:r>
              <a:rPr lang="fr-FR" sz="1561" dirty="0">
                <a:solidFill>
                  <a:schemeClr val="tx2">
                    <a:lumMod val="50000"/>
                  </a:schemeClr>
                </a:solidFill>
              </a:rPr>
              <a:t>, </a:t>
            </a:r>
            <a:r>
              <a:rPr lang="fr-FR" sz="1561" dirty="0" err="1">
                <a:solidFill>
                  <a:schemeClr val="tx2">
                    <a:lumMod val="50000"/>
                  </a:schemeClr>
                </a:solidFill>
              </a:rPr>
              <a:t>secure</a:t>
            </a:r>
            <a:r>
              <a:rPr lang="fr-FR" sz="1561" dirty="0">
                <a:solidFill>
                  <a:schemeClr val="tx2">
                    <a:lumMod val="50000"/>
                  </a:schemeClr>
                </a:solidFill>
              </a:rPr>
              <a:t> et </a:t>
            </a:r>
            <a:r>
              <a:rPr lang="fr-FR" sz="1561" dirty="0" err="1">
                <a:solidFill>
                  <a:schemeClr val="tx2">
                    <a:lumMod val="50000"/>
                  </a:schemeClr>
                </a:solidFill>
              </a:rPr>
              <a:t>samesite</a:t>
            </a:r>
            <a:r>
              <a:rPr lang="fr-FR" sz="1561" dirty="0">
                <a:solidFill>
                  <a:schemeClr val="tx2">
                    <a:lumMod val="50000"/>
                  </a:schemeClr>
                </a:solidFill>
              </a:rPr>
              <a:t> = strict</a:t>
            </a:r>
          </a:p>
        </p:txBody>
      </p:sp>
      <p:sp>
        <p:nvSpPr>
          <p:cNvPr id="70" name="Rectangle : avec coins arrondis en diagonale 69">
            <a:extLst>
              <a:ext uri="{FF2B5EF4-FFF2-40B4-BE49-F238E27FC236}">
                <a16:creationId xmlns:a16="http://schemas.microsoft.com/office/drawing/2014/main" id="{AB69E814-C61D-4AFF-B473-F26DF4CBE227}"/>
              </a:ext>
            </a:extLst>
          </p:cNvPr>
          <p:cNvSpPr/>
          <p:nvPr/>
        </p:nvSpPr>
        <p:spPr>
          <a:xfrm>
            <a:off x="589971" y="5118334"/>
            <a:ext cx="10998993" cy="1271554"/>
          </a:xfrm>
          <a:prstGeom prst="round2DiagRect">
            <a:avLst/>
          </a:prstGeom>
          <a:solidFill>
            <a:schemeClr val="accent6">
              <a:lumMod val="20000"/>
              <a:lumOff val="80000"/>
            </a:schemeClr>
          </a:solidFill>
        </p:spPr>
        <p:txBody>
          <a:bodyPr wrap="square">
            <a:spAutoFit/>
          </a:bodyPr>
          <a:lstStyle/>
          <a:p>
            <a:r>
              <a:rPr lang="fr-FR" sz="1717" b="1" dirty="0"/>
              <a:t>Le rôle du proxy BFF est de mettre en cache (côté serveur) les jetons OIDC/Oauth2 et d’assurer la conservation des sessions côté navigateur via des cookies. Avec une architecture BFF, la SPA devient un client confidentiel.</a:t>
            </a:r>
          </a:p>
          <a:p>
            <a:r>
              <a:rPr lang="fr-FR" sz="1717" b="1" dirty="0"/>
              <a:t>La sécurité des cookies doit par ailleurs être assurée par les tags </a:t>
            </a:r>
            <a:r>
              <a:rPr lang="fr-FR" sz="1717" b="1" dirty="0" err="1"/>
              <a:t>secure</a:t>
            </a:r>
            <a:r>
              <a:rPr lang="fr-FR" sz="1717" b="1" dirty="0"/>
              <a:t>, </a:t>
            </a:r>
            <a:r>
              <a:rPr lang="fr-FR" sz="1717" b="1" dirty="0" err="1"/>
              <a:t>httponly</a:t>
            </a:r>
            <a:r>
              <a:rPr lang="fr-FR" sz="1717" b="1" dirty="0"/>
              <a:t> et </a:t>
            </a:r>
            <a:r>
              <a:rPr lang="fr-FR" sz="1717" b="1" dirty="0" err="1"/>
              <a:t>samesite</a:t>
            </a:r>
            <a:r>
              <a:rPr lang="fr-FR" sz="1717" b="1" dirty="0"/>
              <a:t> = strict et le proxy BFF doit prévoir un mécanisme anti-CSRF</a:t>
            </a:r>
          </a:p>
        </p:txBody>
      </p:sp>
      <p:pic>
        <p:nvPicPr>
          <p:cNvPr id="71" name="Image 70">
            <a:extLst>
              <a:ext uri="{FF2B5EF4-FFF2-40B4-BE49-F238E27FC236}">
                <a16:creationId xmlns:a16="http://schemas.microsoft.com/office/drawing/2014/main" id="{FFB6FA7B-107C-4F94-9EC8-DC929C8AFFC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pic>
        <p:nvPicPr>
          <p:cNvPr id="81" name="Image 80">
            <a:extLst>
              <a:ext uri="{FF2B5EF4-FFF2-40B4-BE49-F238E27FC236}">
                <a16:creationId xmlns:a16="http://schemas.microsoft.com/office/drawing/2014/main" id="{C2F1B515-39F5-4CDE-A34F-B3783B8125E2}"/>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176216" y="3233998"/>
            <a:ext cx="343159" cy="334277"/>
          </a:xfrm>
          <a:prstGeom prst="rect">
            <a:avLst/>
          </a:prstGeom>
        </p:spPr>
      </p:pic>
      <p:pic>
        <p:nvPicPr>
          <p:cNvPr id="95" name="Image 94">
            <a:extLst>
              <a:ext uri="{FF2B5EF4-FFF2-40B4-BE49-F238E27FC236}">
                <a16:creationId xmlns:a16="http://schemas.microsoft.com/office/drawing/2014/main" id="{A3F40135-8947-49A3-8A62-D09D108693FB}"/>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10886" y="1529712"/>
            <a:ext cx="343159" cy="334277"/>
          </a:xfrm>
          <a:prstGeom prst="rect">
            <a:avLst/>
          </a:prstGeom>
        </p:spPr>
      </p:pic>
      <p:sp>
        <p:nvSpPr>
          <p:cNvPr id="98" name="Rectangle 97">
            <a:extLst>
              <a:ext uri="{FF2B5EF4-FFF2-40B4-BE49-F238E27FC236}">
                <a16:creationId xmlns:a16="http://schemas.microsoft.com/office/drawing/2014/main" id="{371E57DE-28E0-455C-A8A3-F456898D8471}"/>
              </a:ext>
            </a:extLst>
          </p:cNvPr>
          <p:cNvSpPr/>
          <p:nvPr/>
        </p:nvSpPr>
        <p:spPr>
          <a:xfrm>
            <a:off x="3477966"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client_secret</a:t>
            </a:r>
            <a:endParaRPr lang="fr-FR" sz="1561" dirty="0">
              <a:solidFill>
                <a:schemeClr val="tx2">
                  <a:lumMod val="50000"/>
                </a:schemeClr>
              </a:solidFill>
            </a:endParaRPr>
          </a:p>
        </p:txBody>
      </p:sp>
      <p:pic>
        <p:nvPicPr>
          <p:cNvPr id="102" name="Image 101">
            <a:extLst>
              <a:ext uri="{FF2B5EF4-FFF2-40B4-BE49-F238E27FC236}">
                <a16:creationId xmlns:a16="http://schemas.microsoft.com/office/drawing/2014/main" id="{60A371A8-6EC1-4EE3-AECB-AF4BDF9374B0}"/>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23663" y="2750137"/>
            <a:ext cx="343159" cy="334277"/>
          </a:xfrm>
          <a:prstGeom prst="rect">
            <a:avLst/>
          </a:prstGeom>
        </p:spPr>
      </p:pic>
    </p:spTree>
    <p:extLst>
      <p:ext uri="{BB962C8B-B14F-4D97-AF65-F5344CB8AC3E}">
        <p14:creationId xmlns:p14="http://schemas.microsoft.com/office/powerpoint/2010/main" val="2389973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16C990CE-5964-48D7-944E-9AE0406DFD7F}"/>
              </a:ext>
            </a:extLst>
          </p:cNvPr>
          <p:cNvSpPr/>
          <p:nvPr/>
        </p:nvSpPr>
        <p:spPr>
          <a:xfrm>
            <a:off x="4259097" y="3006719"/>
            <a:ext cx="1276473" cy="732587"/>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i="1" dirty="0">
                <a:solidFill>
                  <a:schemeClr val="tx2">
                    <a:lumMod val="50000"/>
                  </a:schemeClr>
                </a:solidFill>
              </a:rPr>
              <a:t>Cache</a:t>
            </a:r>
          </a:p>
        </p:txBody>
      </p:sp>
      <p:sp>
        <p:nvSpPr>
          <p:cNvPr id="11" name="Rectangle 10">
            <a:extLst>
              <a:ext uri="{FF2B5EF4-FFF2-40B4-BE49-F238E27FC236}">
                <a16:creationId xmlns:a16="http://schemas.microsoft.com/office/drawing/2014/main" id="{95658E56-1FEE-4E8E-9AEC-DD94E6CE800E}"/>
              </a:ext>
            </a:extLst>
          </p:cNvPr>
          <p:cNvSpPr/>
          <p:nvPr/>
        </p:nvSpPr>
        <p:spPr>
          <a:xfrm>
            <a:off x="3816833" y="1889619"/>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Service </a:t>
            </a:r>
            <a:r>
              <a:rPr lang="fr-FR" sz="2809" dirty="0" err="1"/>
              <a:t>worker</a:t>
            </a:r>
            <a:r>
              <a:rPr lang="fr-FR" sz="2809" dirty="0"/>
              <a:t>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715537" y="2129308"/>
            <a:ext cx="1488255" cy="1382789"/>
          </a:xfrm>
          <a:prstGeom prst="rect">
            <a:avLst/>
          </a:prstGeom>
        </p:spPr>
      </p:pic>
      <p:pic>
        <p:nvPicPr>
          <p:cNvPr id="10" name="Image 9">
            <a:extLst>
              <a:ext uri="{FF2B5EF4-FFF2-40B4-BE49-F238E27FC236}">
                <a16:creationId xmlns:a16="http://schemas.microsoft.com/office/drawing/2014/main" id="{6A13132A-C6EC-45AD-B783-F728767753B2}"/>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22477" t="12809" r="23119" b="33001"/>
          <a:stretch/>
        </p:blipFill>
        <p:spPr>
          <a:xfrm>
            <a:off x="3609420" y="1554087"/>
            <a:ext cx="522209" cy="520158"/>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7872565" y="2123110"/>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353417" y="1215969"/>
            <a:ext cx="407207" cy="409902"/>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516640" y="1464783"/>
            <a:ext cx="4843630" cy="278358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p:nvPr/>
        </p:nvCxnSpPr>
        <p:spPr>
          <a:xfrm>
            <a:off x="3070434" y="2391056"/>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5972760" y="2252054"/>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5915967" y="2669960"/>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5740" y="2521140"/>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5964423" y="3194282"/>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7872565" y="3022538"/>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81098" y="3022831"/>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7680504" y="1712009"/>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5953380" y="3616192"/>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4497" y="949220"/>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0349" y="484757"/>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513548"/>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962266"/>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7708" y="2089617"/>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063102" y="3022538"/>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773411" y="3455675"/>
            <a:ext cx="343159" cy="334277"/>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147409" y="3293482"/>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6949301"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6949301" y="91853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9253507"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9257656" y="917872"/>
            <a:ext cx="1596455"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access_token</a:t>
            </a:r>
            <a:endParaRPr lang="fr-FR" sz="1561" dirty="0">
              <a:solidFill>
                <a:schemeClr val="tx2">
                  <a:lumMod val="50000"/>
                </a:schemeClr>
              </a:solidFill>
            </a:endParaRPr>
          </a:p>
        </p:txBody>
      </p:sp>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728624" y="3290930"/>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311869" y="3290930"/>
            <a:ext cx="343159" cy="334277"/>
          </a:xfrm>
          <a:prstGeom prst="rect">
            <a:avLst/>
          </a:prstGeom>
        </p:spPr>
      </p:pic>
      <p:sp>
        <p:nvSpPr>
          <p:cNvPr id="66" name="Rectangle 65">
            <a:extLst>
              <a:ext uri="{FF2B5EF4-FFF2-40B4-BE49-F238E27FC236}">
                <a16:creationId xmlns:a16="http://schemas.microsoft.com/office/drawing/2014/main" id="{53C4E3CA-9C4D-4438-B95F-93D56E883DAA}"/>
              </a:ext>
            </a:extLst>
          </p:cNvPr>
          <p:cNvSpPr/>
          <p:nvPr/>
        </p:nvSpPr>
        <p:spPr>
          <a:xfrm>
            <a:off x="3904675" y="146521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Service </a:t>
            </a:r>
            <a:r>
              <a:rPr lang="fr-FR" sz="1561" dirty="0" err="1">
                <a:solidFill>
                  <a:schemeClr val="tx2">
                    <a:lumMod val="50000"/>
                  </a:schemeClr>
                </a:solidFill>
              </a:rPr>
              <a:t>Worker</a:t>
            </a:r>
            <a:endParaRPr lang="fr-FR" sz="1561" dirty="0">
              <a:solidFill>
                <a:schemeClr val="tx2">
                  <a:lumMod val="50000"/>
                </a:schemeClr>
              </a:solidFill>
            </a:endParaRPr>
          </a:p>
        </p:txBody>
      </p:sp>
      <p:sp>
        <p:nvSpPr>
          <p:cNvPr id="67" name="Rectangle 66">
            <a:extLst>
              <a:ext uri="{FF2B5EF4-FFF2-40B4-BE49-F238E27FC236}">
                <a16:creationId xmlns:a16="http://schemas.microsoft.com/office/drawing/2014/main" id="{31CF4733-28D2-4E10-9548-009658A3CCD5}"/>
              </a:ext>
            </a:extLst>
          </p:cNvPr>
          <p:cNvSpPr/>
          <p:nvPr/>
        </p:nvSpPr>
        <p:spPr>
          <a:xfrm>
            <a:off x="1759697" y="3525999"/>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p:nvPr/>
        </p:nvCxnSpPr>
        <p:spPr>
          <a:xfrm>
            <a:off x="3070434" y="3128373"/>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p:cNvCxnSpPr>
          <p:nvPr/>
        </p:nvCxnSpPr>
        <p:spPr>
          <a:xfrm>
            <a:off x="5342247" y="3865131"/>
            <a:ext cx="2338256" cy="886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7680504" y="4544281"/>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395260" y="4134859"/>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2807014" y="1061736"/>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3045231" y="225235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5784903" y="210759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7709145" y="251540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5825572" y="303547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7719081" y="3465647"/>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3055063" y="297975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sp>
        <p:nvSpPr>
          <p:cNvPr id="83" name="Ellipse 82">
            <a:extLst>
              <a:ext uri="{FF2B5EF4-FFF2-40B4-BE49-F238E27FC236}">
                <a16:creationId xmlns:a16="http://schemas.microsoft.com/office/drawing/2014/main" id="{6C8AC238-8C2C-4E32-8D61-4D157DEA5524}"/>
              </a:ext>
            </a:extLst>
          </p:cNvPr>
          <p:cNvSpPr/>
          <p:nvPr/>
        </p:nvSpPr>
        <p:spPr>
          <a:xfrm>
            <a:off x="5267871" y="377582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pic>
        <p:nvPicPr>
          <p:cNvPr id="47" name="Image 46">
            <a:extLst>
              <a:ext uri="{FF2B5EF4-FFF2-40B4-BE49-F238E27FC236}">
                <a16:creationId xmlns:a16="http://schemas.microsoft.com/office/drawing/2014/main" id="{6CEE1300-6E23-41E4-AD2E-68DFC1F7D61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516714" y="1496747"/>
            <a:ext cx="493892" cy="513416"/>
          </a:xfrm>
          <a:prstGeom prst="rect">
            <a:avLst/>
          </a:prstGeom>
        </p:spPr>
      </p:pic>
      <p:pic>
        <p:nvPicPr>
          <p:cNvPr id="48" name="Image 47">
            <a:extLst>
              <a:ext uri="{FF2B5EF4-FFF2-40B4-BE49-F238E27FC236}">
                <a16:creationId xmlns:a16="http://schemas.microsoft.com/office/drawing/2014/main" id="{78F23960-476C-4FBA-9CF9-5593260AF00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496171" y="4168474"/>
            <a:ext cx="493892" cy="513416"/>
          </a:xfrm>
          <a:prstGeom prst="rect">
            <a:avLst/>
          </a:prstGeom>
        </p:spPr>
      </p:pic>
      <p:sp>
        <p:nvSpPr>
          <p:cNvPr id="49" name="Rectangle : avec coins arrondis en diagonale 48">
            <a:extLst>
              <a:ext uri="{FF2B5EF4-FFF2-40B4-BE49-F238E27FC236}">
                <a16:creationId xmlns:a16="http://schemas.microsoft.com/office/drawing/2014/main" id="{43716FBD-DACA-4764-AF38-ED5BC251CBFC}"/>
              </a:ext>
            </a:extLst>
          </p:cNvPr>
          <p:cNvSpPr/>
          <p:nvPr/>
        </p:nvSpPr>
        <p:spPr>
          <a:xfrm>
            <a:off x="589971" y="5118333"/>
            <a:ext cx="10998993" cy="1856253"/>
          </a:xfrm>
          <a:prstGeom prst="round2DiagRect">
            <a:avLst/>
          </a:prstGeom>
          <a:solidFill>
            <a:schemeClr val="accent6">
              <a:lumMod val="20000"/>
              <a:lumOff val="80000"/>
            </a:schemeClr>
          </a:solidFill>
        </p:spPr>
        <p:txBody>
          <a:bodyPr wrap="square">
            <a:spAutoFit/>
          </a:bodyPr>
          <a:lstStyle/>
          <a:p>
            <a:r>
              <a:rPr lang="fr-FR" sz="1717" b="1" dirty="0"/>
              <a:t>Le rôle du service </a:t>
            </a:r>
            <a:r>
              <a:rPr lang="fr-FR" sz="1717" b="1" dirty="0" err="1"/>
              <a:t>worker</a:t>
            </a:r>
            <a:r>
              <a:rPr lang="fr-FR" sz="1717" b="1" dirty="0"/>
              <a:t> est de conserver les jetons OIDC/Oauth2 dans un environnement </a:t>
            </a:r>
            <a:r>
              <a:rPr lang="fr-FR" sz="1717" b="1" dirty="0" err="1"/>
              <a:t>sandbox</a:t>
            </a:r>
            <a:r>
              <a:rPr lang="fr-FR" sz="1717" b="1" dirty="0"/>
              <a:t> du navigateur. </a:t>
            </a:r>
          </a:p>
          <a:p>
            <a:r>
              <a:rPr lang="fr-FR" sz="1717" b="1" dirty="0"/>
              <a:t>Il doit initier la requête OIDC/Oauth2 en générant les codes PKCE, puis intercepter l’</a:t>
            </a:r>
            <a:r>
              <a:rPr lang="fr-FR" sz="1717" b="1" dirty="0" err="1"/>
              <a:t>authorization</a:t>
            </a:r>
            <a:r>
              <a:rPr lang="fr-FR" sz="1717" b="1" dirty="0"/>
              <a:t> code passé dans l’url et </a:t>
            </a:r>
            <a:r>
              <a:rPr lang="fr-FR" sz="1717" b="1" dirty="0" err="1"/>
              <a:t>récupèrer</a:t>
            </a:r>
            <a:r>
              <a:rPr lang="fr-FR" sz="1717" b="1" dirty="0"/>
              <a:t> ensuite les jetons. Aucun des secrets ne doit être ni renvoyé ni rendu visible à la Web Page.</a:t>
            </a:r>
          </a:p>
          <a:p>
            <a:r>
              <a:rPr lang="fr-FR" sz="1717" b="1" dirty="0"/>
              <a:t>Toute requête initiée depuis la Web Page doit être interceptée et bloquée par le service </a:t>
            </a:r>
            <a:r>
              <a:rPr lang="fr-FR" sz="1717" b="1" dirty="0" err="1"/>
              <a:t>worker</a:t>
            </a:r>
            <a:endParaRPr lang="fr-FR" sz="1717" b="1" dirty="0"/>
          </a:p>
        </p:txBody>
      </p:sp>
      <p:pic>
        <p:nvPicPr>
          <p:cNvPr id="50" name="Image 49">
            <a:extLst>
              <a:ext uri="{FF2B5EF4-FFF2-40B4-BE49-F238E27FC236}">
                <a16:creationId xmlns:a16="http://schemas.microsoft.com/office/drawing/2014/main" id="{B845DB10-E763-4CC6-8028-97F2ED78B81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spTree>
    <p:extLst>
      <p:ext uri="{BB962C8B-B14F-4D97-AF65-F5344CB8AC3E}">
        <p14:creationId xmlns:p14="http://schemas.microsoft.com/office/powerpoint/2010/main" val="896919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3">
            <a:extLst>
              <a:ext uri="{FF2B5EF4-FFF2-40B4-BE49-F238E27FC236}">
                <a16:creationId xmlns:a16="http://schemas.microsoft.com/office/drawing/2014/main" id="{2931C2CE-4407-4B4D-A59A-4E8BD81BF5C9}"/>
              </a:ext>
            </a:extLst>
          </p:cNvPr>
          <p:cNvGraphicFramePr>
            <a:graphicFrameLocks noGrp="1"/>
          </p:cNvGraphicFramePr>
          <p:nvPr/>
        </p:nvGraphicFramePr>
        <p:xfrm>
          <a:off x="1224579" y="1057007"/>
          <a:ext cx="9946992" cy="4426544"/>
        </p:xfrm>
        <a:graphic>
          <a:graphicData uri="http://schemas.openxmlformats.org/drawingml/2006/table">
            <a:tbl>
              <a:tblPr firstRow="1" bandRow="1">
                <a:tableStyleId>{BC89EF96-8CEA-46FF-86C4-4CE0E7609802}</a:tableStyleId>
              </a:tblPr>
              <a:tblGrid>
                <a:gridCol w="1179808">
                  <a:extLst>
                    <a:ext uri="{9D8B030D-6E8A-4147-A177-3AD203B41FA5}">
                      <a16:colId xmlns:a16="http://schemas.microsoft.com/office/drawing/2014/main" val="631651395"/>
                    </a:ext>
                  </a:extLst>
                </a:gridCol>
                <a:gridCol w="8767184">
                  <a:extLst>
                    <a:ext uri="{9D8B030D-6E8A-4147-A177-3AD203B41FA5}">
                      <a16:colId xmlns:a16="http://schemas.microsoft.com/office/drawing/2014/main" val="1159072366"/>
                    </a:ext>
                  </a:extLst>
                </a:gridCol>
              </a:tblGrid>
              <a:tr h="309198">
                <a:tc>
                  <a:txBody>
                    <a:bodyPr/>
                    <a:lstStyle/>
                    <a:p>
                      <a:pPr algn="l"/>
                      <a:r>
                        <a:rPr lang="fr-FR" sz="1100" dirty="0"/>
                        <a:t>Solution</a:t>
                      </a:r>
                    </a:p>
                  </a:txBody>
                  <a:tcPr marL="142707" marR="142707" marT="71353" marB="71353" anchor="ctr"/>
                </a:tc>
                <a:tc>
                  <a:txBody>
                    <a:bodyPr/>
                    <a:lstStyle/>
                    <a:p>
                      <a:pPr algn="l"/>
                      <a:r>
                        <a:rPr lang="fr-FR" sz="1100" dirty="0"/>
                        <a:t>Avantage / inconvénient</a:t>
                      </a:r>
                    </a:p>
                  </a:txBody>
                  <a:tcPr marL="142707" marR="142707" marT="71353" marB="71353" anchor="ctr"/>
                </a:tc>
                <a:extLst>
                  <a:ext uri="{0D108BD9-81ED-4DB2-BD59-A6C34878D82A}">
                    <a16:rowId xmlns:a16="http://schemas.microsoft.com/office/drawing/2014/main" val="1556895359"/>
                  </a:ext>
                </a:extLst>
              </a:tr>
              <a:tr h="1474635">
                <a:tc>
                  <a:txBody>
                    <a:bodyPr/>
                    <a:lstStyle/>
                    <a:p>
                      <a:pPr algn="l"/>
                      <a:r>
                        <a:rPr lang="fr-FR" sz="1100" dirty="0"/>
                        <a:t>Cookie</a:t>
                      </a:r>
                    </a:p>
                  </a:txBody>
                  <a:tcPr marL="142707" marR="142707" marT="71353" marB="71353" anchor="ctr"/>
                </a:tc>
                <a:tc>
                  <a:txBody>
                    <a:bodyPr/>
                    <a:lstStyle/>
                    <a:p>
                      <a:pPr algn="l"/>
                      <a:r>
                        <a:rPr lang="fr-FR" sz="1100" dirty="0"/>
                        <a:t>Les avantages : </a:t>
                      </a:r>
                    </a:p>
                    <a:p>
                      <a:pPr marL="171450" indent="-171450" algn="l">
                        <a:buFontTx/>
                        <a:buChar char="-"/>
                      </a:pPr>
                      <a:r>
                        <a:rPr lang="fr-FR" sz="1100" dirty="0"/>
                        <a:t>Permet une protection XSS via le tag « </a:t>
                      </a:r>
                      <a:r>
                        <a:rPr lang="fr-FR" sz="1100" dirty="0" err="1"/>
                        <a:t>httponly</a:t>
                      </a:r>
                      <a:r>
                        <a:rPr lang="fr-FR" sz="1100" dirty="0"/>
                        <a:t> »</a:t>
                      </a:r>
                    </a:p>
                    <a:p>
                      <a:pPr marL="171450" indent="-171450" algn="l">
                        <a:buFontTx/>
                        <a:buChar char="-"/>
                      </a:pPr>
                      <a:r>
                        <a:rPr lang="fr-FR" sz="1100" dirty="0"/>
                        <a:t>Permet un premier niveau de protection contre les CSRF via l’attribut </a:t>
                      </a:r>
                      <a:r>
                        <a:rPr lang="fr-FR" sz="1100" dirty="0" err="1"/>
                        <a:t>samesite</a:t>
                      </a:r>
                      <a:r>
                        <a:rPr lang="fr-FR" sz="1100" dirty="0"/>
                        <a:t> = strict</a:t>
                      </a:r>
                    </a:p>
                    <a:p>
                      <a:pPr marL="171450" indent="-171450" algn="l">
                        <a:buFontTx/>
                        <a:buChar char="-"/>
                      </a:pPr>
                      <a:r>
                        <a:rPr lang="fr-FR" sz="1100" dirty="0"/>
                        <a:t>Permet de garantir un transport chiffré via le tag </a:t>
                      </a:r>
                      <a:r>
                        <a:rPr lang="fr-FR" sz="1100" dirty="0" err="1"/>
                        <a:t>secure</a:t>
                      </a:r>
                      <a:r>
                        <a:rPr lang="fr-FR" sz="1100" dirty="0"/>
                        <a:t> </a:t>
                      </a:r>
                    </a:p>
                    <a:p>
                      <a:pPr marL="0" indent="0" algn="l">
                        <a:buFontTx/>
                        <a:buNone/>
                      </a:pPr>
                      <a:r>
                        <a:rPr lang="fr-FR" sz="1100" dirty="0"/>
                        <a:t>Les inconvénients  : </a:t>
                      </a:r>
                    </a:p>
                    <a:p>
                      <a:pPr marL="171450" indent="-171450" algn="l">
                        <a:buFontTx/>
                        <a:buChar char="-"/>
                      </a:pPr>
                      <a:r>
                        <a:rPr lang="fr-FR" sz="1100" dirty="0"/>
                        <a:t>Les jetons sont stockés sur la machine de l’utilisateur et persistent à la fermeture du browser</a:t>
                      </a:r>
                    </a:p>
                    <a:p>
                      <a:pPr marL="171450" indent="-171450" algn="l">
                        <a:buFontTx/>
                        <a:buChar char="-"/>
                      </a:pPr>
                      <a:r>
                        <a:rPr lang="fr-FR" sz="1100" dirty="0"/>
                        <a:t>L’application doit prévoir l’implémentation d’un mécanisme anti-CSRF complémentaire au </a:t>
                      </a:r>
                      <a:r>
                        <a:rPr lang="fr-FR" sz="1100" dirty="0" err="1"/>
                        <a:t>samesite</a:t>
                      </a:r>
                      <a:r>
                        <a:rPr lang="fr-FR" sz="1100" dirty="0"/>
                        <a:t> = strict</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713908482"/>
                  </a:ext>
                </a:extLst>
              </a:tr>
              <a:tr h="1308144">
                <a:tc>
                  <a:txBody>
                    <a:bodyPr/>
                    <a:lstStyle/>
                    <a:p>
                      <a:pPr algn="l"/>
                      <a:r>
                        <a:rPr lang="fr-FR" sz="1100" dirty="0"/>
                        <a:t>Service </a:t>
                      </a:r>
                      <a:r>
                        <a:rPr lang="fr-FR" sz="1100" dirty="0" err="1"/>
                        <a:t>Worker</a:t>
                      </a:r>
                      <a:endParaRPr lang="fr-FR" sz="1100" dirty="0"/>
                    </a:p>
                  </a:txBody>
                  <a:tcPr marL="142707" marR="142707" marT="71353" marB="71353" anchor="ctr"/>
                </a:tc>
                <a:tc>
                  <a:txBody>
                    <a:bodyPr/>
                    <a:lstStyle/>
                    <a:p>
                      <a:pPr algn="l"/>
                      <a:r>
                        <a:rPr lang="fr-FR" sz="1100" dirty="0"/>
                        <a:t>Les avantages :</a:t>
                      </a:r>
                    </a:p>
                    <a:p>
                      <a:pPr marL="171450" indent="-171450" algn="l">
                        <a:buFontTx/>
                        <a:buChar char="-"/>
                      </a:pPr>
                      <a:r>
                        <a:rPr lang="fr-FR" sz="1100" dirty="0"/>
                        <a:t>Les jetons sont seulement traités en mémoire</a:t>
                      </a:r>
                    </a:p>
                    <a:p>
                      <a:pPr marL="171450" indent="-171450" algn="l">
                        <a:buFontTx/>
                        <a:buChar char="-"/>
                      </a:pPr>
                      <a:r>
                        <a:rPr lang="fr-FR" sz="1100" dirty="0"/>
                        <a:t>Nativement robuste contre les attaques CSRF (ne nécessite pas de prévoir un mécanisme supplémentaire côté serveur) et XSS</a:t>
                      </a:r>
                    </a:p>
                    <a:p>
                      <a:pPr marL="171450" indent="-171450" algn="l">
                        <a:buFontTx/>
                        <a:buChar char="-"/>
                      </a:pPr>
                      <a:r>
                        <a:rPr lang="fr-FR" sz="1100" dirty="0"/>
                        <a:t>Garantit nativement le transport chiffré</a:t>
                      </a:r>
                    </a:p>
                    <a:p>
                      <a:pPr marL="0" indent="0" algn="l">
                        <a:buFontTx/>
                        <a:buNone/>
                      </a:pPr>
                      <a:r>
                        <a:rPr lang="fr-FR" sz="1100" dirty="0"/>
                        <a:t>Les inconvénients</a:t>
                      </a:r>
                    </a:p>
                    <a:p>
                      <a:pPr marL="171450" indent="-171450" algn="l">
                        <a:buFontTx/>
                        <a:buChar char="-"/>
                      </a:pPr>
                      <a:r>
                        <a:rPr lang="fr-FR" sz="1100" dirty="0"/>
                        <a:t>N’est pas supporté par tous les browsers (ex : Internet Explorer)</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59118441"/>
                  </a:ext>
                </a:extLst>
              </a:tr>
              <a:tr h="1308144">
                <a:tc>
                  <a:txBody>
                    <a:bodyPr/>
                    <a:lstStyle/>
                    <a:p>
                      <a:pPr algn="l"/>
                      <a:r>
                        <a:rPr lang="fr-FR" sz="1100" dirty="0"/>
                        <a:t>Web Storage</a:t>
                      </a:r>
                    </a:p>
                  </a:txBody>
                  <a:tcPr marL="142707" marR="142707" marT="71353" marB="71353" anchor="ctr"/>
                </a:tc>
                <a:tc>
                  <a:txBody>
                    <a:bodyPr/>
                    <a:lstStyle/>
                    <a:p>
                      <a:pPr algn="l"/>
                      <a:r>
                        <a:rPr lang="fr-FR" sz="1100" dirty="0"/>
                        <a:t>Les avantages :</a:t>
                      </a:r>
                    </a:p>
                    <a:p>
                      <a:pPr marL="171450" indent="-171450" algn="l">
                        <a:buFontTx/>
                        <a:buChar char="-"/>
                      </a:pPr>
                      <a:r>
                        <a:rPr lang="fr-FR" sz="1100" dirty="0"/>
                        <a:t>Nativement robuste contre les attaques CSRF (ne nécessite pas de prévoir un mécanisme supplémentaire côté serveur)</a:t>
                      </a:r>
                    </a:p>
                    <a:p>
                      <a:pPr marL="0" indent="0" algn="l">
                        <a:buFontTx/>
                        <a:buNone/>
                      </a:pPr>
                      <a:r>
                        <a:rPr lang="fr-FR" sz="1100" dirty="0"/>
                        <a:t>Les inconvénients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sont stockés sur la machine de l’utilisateur et persistent à la fermeture du browser dans le cas d’utilisation du local </a:t>
                      </a:r>
                      <a:r>
                        <a:rPr lang="fr-FR" sz="1100" dirty="0" err="1"/>
                        <a:t>storage</a:t>
                      </a:r>
                      <a:endParaRPr lang="fr-FR" sz="1100" dirty="0"/>
                    </a:p>
                    <a:p>
                      <a:pPr marL="171450" indent="-171450" algn="l">
                        <a:buFontTx/>
                        <a:buChar char="-"/>
                      </a:pPr>
                      <a:r>
                        <a:rPr lang="fr-FR" sz="1100" dirty="0"/>
                        <a:t>Les jetons sont accessibles au code JS, donc peuvent être récupérés par du code tiers (ex  : script Google Analytics) ou suite à une attaque XSS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3893319623"/>
                  </a:ext>
                </a:extLst>
              </a:tr>
            </a:tbl>
          </a:graphicData>
        </a:graphic>
      </p:graphicFrame>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Stockage et transport des jetons côté navigateur web : que choisir ?</a:t>
            </a:r>
          </a:p>
        </p:txBody>
      </p:sp>
      <p:sp>
        <p:nvSpPr>
          <p:cNvPr id="5" name="Rectangle : avec coins arrondis en diagonale 4">
            <a:extLst>
              <a:ext uri="{FF2B5EF4-FFF2-40B4-BE49-F238E27FC236}">
                <a16:creationId xmlns:a16="http://schemas.microsoft.com/office/drawing/2014/main" id="{91DA8794-CAE3-4B9C-AC31-F33A2AE9AB30}"/>
              </a:ext>
            </a:extLst>
          </p:cNvPr>
          <p:cNvSpPr/>
          <p:nvPr/>
        </p:nvSpPr>
        <p:spPr>
          <a:xfrm>
            <a:off x="1224579" y="5587713"/>
            <a:ext cx="9946992" cy="686855"/>
          </a:xfrm>
          <a:prstGeom prst="round2DiagRect">
            <a:avLst/>
          </a:prstGeom>
          <a:solidFill>
            <a:schemeClr val="accent6">
              <a:lumMod val="20000"/>
              <a:lumOff val="80000"/>
            </a:schemeClr>
          </a:solidFill>
        </p:spPr>
        <p:txBody>
          <a:bodyPr wrap="square">
            <a:spAutoFit/>
          </a:bodyPr>
          <a:lstStyle/>
          <a:p>
            <a:r>
              <a:rPr lang="fr-FR" sz="1717" b="1" dirty="0"/>
              <a:t>Le service </a:t>
            </a:r>
            <a:r>
              <a:rPr lang="fr-FR" sz="1717" b="1" dirty="0" err="1"/>
              <a:t>worker</a:t>
            </a:r>
            <a:r>
              <a:rPr lang="fr-FR" sz="1717" b="1" dirty="0"/>
              <a:t> apporte nativement plus de bénéfices sécurité que le cookie. Il est donc à privilégier. Le Web Storage, quant à lui, n’est plus autorisé</a:t>
            </a:r>
          </a:p>
        </p:txBody>
      </p:sp>
      <p:pic>
        <p:nvPicPr>
          <p:cNvPr id="6" name="Image 5">
            <a:extLst>
              <a:ext uri="{FF2B5EF4-FFF2-40B4-BE49-F238E27FC236}">
                <a16:creationId xmlns:a16="http://schemas.microsoft.com/office/drawing/2014/main" id="{1F1201BE-1CC2-4886-A823-C3A30144AE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899" r="9944" b="18983"/>
          <a:stretch/>
        </p:blipFill>
        <p:spPr>
          <a:xfrm>
            <a:off x="1349286" y="5418409"/>
            <a:ext cx="325752" cy="325187"/>
          </a:xfrm>
          <a:prstGeom prst="rect">
            <a:avLst/>
          </a:prstGeom>
        </p:spPr>
      </p:pic>
    </p:spTree>
    <p:extLst>
      <p:ext uri="{BB962C8B-B14F-4D97-AF65-F5344CB8AC3E}">
        <p14:creationId xmlns:p14="http://schemas.microsoft.com/office/powerpoint/2010/main" val="2981464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Man in the middle</a:t>
            </a: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rotWithShape="1">
          <a:blip r:embed="rId2">
            <a:extLst>
              <a:ext uri="{28A0092B-C50C-407E-A947-70E740481C1C}">
                <a14:useLocalDpi xmlns:a14="http://schemas.microsoft.com/office/drawing/2010/main" val="0"/>
              </a:ext>
            </a:extLst>
          </a:blip>
          <a:srcRect l="17364" r="17364"/>
          <a:stretch/>
        </p:blipFill>
        <p:spPr>
          <a:xfrm>
            <a:off x="1084945" y="2376884"/>
            <a:ext cx="1642107"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317" y="2328774"/>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070963" y="3314803"/>
            <a:ext cx="239802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5749" y="3578521"/>
            <a:ext cx="238614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084945" y="4584971"/>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825832" y="4573967"/>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sp>
        <p:nvSpPr>
          <p:cNvPr id="18" name="Rectangle 17">
            <a:extLst>
              <a:ext uri="{FF2B5EF4-FFF2-40B4-BE49-F238E27FC236}">
                <a16:creationId xmlns:a16="http://schemas.microsoft.com/office/drawing/2014/main" id="{0977738C-4764-41C9-ABD9-FDE80DEDC08C}"/>
              </a:ext>
            </a:extLst>
          </p:cNvPr>
          <p:cNvSpPr/>
          <p:nvPr/>
        </p:nvSpPr>
        <p:spPr>
          <a:xfrm>
            <a:off x="60960" y="6345612"/>
            <a:ext cx="6888480" cy="369332"/>
          </a:xfrm>
          <a:prstGeom prst="rect">
            <a:avLst/>
          </a:prstGeom>
        </p:spPr>
        <p:txBody>
          <a:bodyPr wrap="square">
            <a:spAutoFit/>
          </a:bodyPr>
          <a:lstStyle/>
          <a:p>
            <a:r>
              <a:rPr lang="fr-FR" dirty="0">
                <a:hlinkClick r:id="rId4"/>
              </a:rPr>
              <a:t>https://fr.wikipedia.org/wiki/Attaque_de_l%27homme_du_milieu</a:t>
            </a:r>
            <a:endParaRPr lang="fr-FR" dirty="0"/>
          </a:p>
        </p:txBody>
      </p:sp>
      <p:pic>
        <p:nvPicPr>
          <p:cNvPr id="2050" name="Picture 2">
            <a:extLst>
              <a:ext uri="{FF2B5EF4-FFF2-40B4-BE49-F238E27FC236}">
                <a16:creationId xmlns:a16="http://schemas.microsoft.com/office/drawing/2014/main" id="{275E59F1-E115-477E-8749-C3A59B5B8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345" y="2991763"/>
            <a:ext cx="911210" cy="9153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600D94B5-F600-4728-BD48-B75DF203324C}"/>
              </a:ext>
            </a:extLst>
          </p:cNvPr>
          <p:cNvCxnSpPr>
            <a:cxnSpLocks/>
          </p:cNvCxnSpPr>
          <p:nvPr/>
        </p:nvCxnSpPr>
        <p:spPr>
          <a:xfrm flipH="1">
            <a:off x="6801394" y="3314803"/>
            <a:ext cx="2490652"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23E3619-127E-44D0-B9A4-868F91062BB7}"/>
              </a:ext>
            </a:extLst>
          </p:cNvPr>
          <p:cNvCxnSpPr>
            <a:cxnSpLocks/>
          </p:cNvCxnSpPr>
          <p:nvPr/>
        </p:nvCxnSpPr>
        <p:spPr>
          <a:xfrm>
            <a:off x="6714308" y="3577819"/>
            <a:ext cx="250806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0D86806-4E32-462C-8927-6C2EAB002CE4}"/>
              </a:ext>
            </a:extLst>
          </p:cNvPr>
          <p:cNvSpPr txBox="1"/>
          <p:nvPr/>
        </p:nvSpPr>
        <p:spPr>
          <a:xfrm>
            <a:off x="5616143" y="3913519"/>
            <a:ext cx="1035733" cy="523220"/>
          </a:xfrm>
          <a:prstGeom prst="rect">
            <a:avLst/>
          </a:prstGeom>
          <a:noFill/>
        </p:spPr>
        <p:txBody>
          <a:bodyPr wrap="none" rtlCol="0">
            <a:spAutoFit/>
          </a:bodyPr>
          <a:lstStyle/>
          <a:p>
            <a:r>
              <a:rPr lang="fr-FR" sz="2800" dirty="0">
                <a:solidFill>
                  <a:srgbClr val="FF0000"/>
                </a:solidFill>
              </a:rPr>
              <a:t>Intrus</a:t>
            </a:r>
          </a:p>
        </p:txBody>
      </p:sp>
      <p:sp>
        <p:nvSpPr>
          <p:cNvPr id="2054" name="Rectangle 2053">
            <a:extLst>
              <a:ext uri="{FF2B5EF4-FFF2-40B4-BE49-F238E27FC236}">
                <a16:creationId xmlns:a16="http://schemas.microsoft.com/office/drawing/2014/main" id="{346B07DF-711B-4DC7-9DB2-9CF0133BE591}"/>
              </a:ext>
            </a:extLst>
          </p:cNvPr>
          <p:cNvSpPr/>
          <p:nvPr/>
        </p:nvSpPr>
        <p:spPr>
          <a:xfrm>
            <a:off x="64168" y="5976280"/>
            <a:ext cx="4032001" cy="369332"/>
          </a:xfrm>
          <a:prstGeom prst="rect">
            <a:avLst/>
          </a:prstGeom>
        </p:spPr>
        <p:txBody>
          <a:bodyPr wrap="none">
            <a:spAutoFit/>
          </a:bodyPr>
          <a:lstStyle/>
          <a:p>
            <a:r>
              <a:rPr lang="fr-FR" dirty="0">
                <a:hlinkClick r:id="rId6"/>
              </a:rPr>
              <a:t>https://fr.wikipedia.org/wiki/Coronavirus</a:t>
            </a:r>
            <a:endParaRPr lang="fr-FR" dirty="0"/>
          </a:p>
        </p:txBody>
      </p:sp>
    </p:spTree>
    <p:extLst>
      <p:ext uri="{BB962C8B-B14F-4D97-AF65-F5344CB8AC3E}">
        <p14:creationId xmlns:p14="http://schemas.microsoft.com/office/powerpoint/2010/main" val="3074439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91EF1D-2503-46A1-EAB1-38554A95A1B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22BD530-7B3D-3D92-030F-78E89B14303B}"/>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BA450CFA-F848-AF4E-FEA1-9F4181C45F72}"/>
              </a:ext>
            </a:extLst>
          </p:cNvPr>
          <p:cNvPicPr>
            <a:picLocks noChangeAspect="1"/>
          </p:cNvPicPr>
          <p:nvPr/>
        </p:nvPicPr>
        <p:blipFill>
          <a:blip r:embed="rId2"/>
          <a:stretch>
            <a:fillRect/>
          </a:stretch>
        </p:blipFill>
        <p:spPr>
          <a:xfrm>
            <a:off x="5143500" y="2476500"/>
            <a:ext cx="1905000" cy="1905000"/>
          </a:xfrm>
          <a:prstGeom prst="rect">
            <a:avLst/>
          </a:prstGeom>
        </p:spPr>
      </p:pic>
    </p:spTree>
    <p:extLst>
      <p:ext uri="{BB962C8B-B14F-4D97-AF65-F5344CB8AC3E}">
        <p14:creationId xmlns:p14="http://schemas.microsoft.com/office/powerpoint/2010/main" val="3403549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Espace réservé du contenu 4" descr="Une image contenant horloge, mur, intérieur&#10;&#10;Description générée automatiquement">
            <a:extLst>
              <a:ext uri="{FF2B5EF4-FFF2-40B4-BE49-F238E27FC236}">
                <a16:creationId xmlns:a16="http://schemas.microsoft.com/office/drawing/2014/main" id="{DE7870AA-6CD1-6C4B-5539-52389C37B660}"/>
              </a:ext>
            </a:extLst>
          </p:cNvPr>
          <p:cNvPicPr>
            <a:picLocks noGrp="1" noChangeAspect="1"/>
          </p:cNvPicPr>
          <p:nvPr>
            <p:ph idx="1"/>
          </p:nvPr>
        </p:nvPicPr>
        <p:blipFill>
          <a:blip r:embed="rId3"/>
          <a:srcRect t="1765"/>
          <a:stretch/>
        </p:blipFill>
        <p:spPr>
          <a:xfrm>
            <a:off x="20" y="1282"/>
            <a:ext cx="12191980" cy="6856718"/>
          </a:xfrm>
          <a:prstGeom prst="rect">
            <a:avLst/>
          </a:prstGeom>
        </p:spPr>
      </p:pic>
      <p:sp>
        <p:nvSpPr>
          <p:cNvPr id="6" name="Rectangle 5">
            <a:extLst>
              <a:ext uri="{FF2B5EF4-FFF2-40B4-BE49-F238E27FC236}">
                <a16:creationId xmlns:a16="http://schemas.microsoft.com/office/drawing/2014/main" id="{C5446C5E-0518-3944-9D19-D377C51BBCBB}"/>
              </a:ext>
            </a:extLst>
          </p:cNvPr>
          <p:cNvSpPr/>
          <p:nvPr/>
        </p:nvSpPr>
        <p:spPr>
          <a:xfrm>
            <a:off x="8460954" y="5574535"/>
            <a:ext cx="3731046"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2" name="Picture 2">
            <a:extLst>
              <a:ext uri="{FF2B5EF4-FFF2-40B4-BE49-F238E27FC236}">
                <a16:creationId xmlns:a16="http://schemas.microsoft.com/office/drawing/2014/main" id="{DC91476A-AD33-5862-A80B-6B3B158EC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3" name="Graphique 2">
            <a:extLst>
              <a:ext uri="{FF2B5EF4-FFF2-40B4-BE49-F238E27FC236}">
                <a16:creationId xmlns:a16="http://schemas.microsoft.com/office/drawing/2014/main" id="{A373E2BF-C5C8-75C4-3A70-A94E3BB1B6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4" name="ZoneTexte 3">
            <a:extLst>
              <a:ext uri="{FF2B5EF4-FFF2-40B4-BE49-F238E27FC236}">
                <a16:creationId xmlns:a16="http://schemas.microsoft.com/office/drawing/2014/main" id="{A9169450-3FA5-B256-2413-32CE233303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482837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46FFB9-5D52-730B-7A44-E539FCC2FC04}"/>
              </a:ext>
            </a:extLst>
          </p:cNvPr>
          <p:cNvSpPr>
            <a:spLocks noGrp="1"/>
          </p:cNvSpPr>
          <p:nvPr>
            <p:ph type="title"/>
          </p:nvPr>
        </p:nvSpPr>
        <p:spPr/>
        <p:txBody>
          <a:bodyPr/>
          <a:lstStyle/>
          <a:p>
            <a:endParaRPr lang="fr-FR" dirty="0"/>
          </a:p>
        </p:txBody>
      </p:sp>
      <p:sp>
        <p:nvSpPr>
          <p:cNvPr id="3" name="Espace réservé du texte 2">
            <a:extLst>
              <a:ext uri="{FF2B5EF4-FFF2-40B4-BE49-F238E27FC236}">
                <a16:creationId xmlns:a16="http://schemas.microsoft.com/office/drawing/2014/main" id="{40EA2FDA-2ABB-51A1-16DE-92DBAB838E31}"/>
              </a:ext>
            </a:extLst>
          </p:cNvPr>
          <p:cNvSpPr>
            <a:spLocks noGrp="1"/>
          </p:cNvSpPr>
          <p:nvPr>
            <p:ph type="body" sz="half" idx="2"/>
          </p:nvPr>
        </p:nvSpPr>
        <p:spPr/>
        <p:txBody>
          <a:bodyPr/>
          <a:lstStyle/>
          <a:p>
            <a:endParaRPr lang="fr-FR"/>
          </a:p>
        </p:txBody>
      </p:sp>
    </p:spTree>
    <p:extLst>
      <p:ext uri="{BB962C8B-B14F-4D97-AF65-F5344CB8AC3E}">
        <p14:creationId xmlns:p14="http://schemas.microsoft.com/office/powerpoint/2010/main" val="3903059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solidFill>
                  <a:schemeClr val="bg1">
                    <a:lumMod val="50000"/>
                  </a:schemeClr>
                </a:solidFill>
              </a:rPr>
              <a:t>OpenId</a:t>
            </a:r>
            <a:r>
              <a:rPr lang="fr-FR" sz="6000" b="1" dirty="0">
                <a:solidFill>
                  <a:schemeClr val="bg1">
                    <a:lumMod val="50000"/>
                  </a:schemeClr>
                </a:solidFill>
              </a:rPr>
              <a:t> </a:t>
            </a:r>
            <a:r>
              <a:rPr lang="fr-FR" sz="6000" b="1" dirty="0" err="1">
                <a:solidFill>
                  <a:schemeClr val="bg1">
                    <a:lumMod val="50000"/>
                  </a:schemeClr>
                </a:solidFill>
              </a:rPr>
              <a:t>Connect</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DPOP</a:t>
            </a:r>
          </a:p>
          <a:p>
            <a:pPr marL="742950" indent="-742950">
              <a:buFont typeface="+mj-lt"/>
              <a:buAutoNum type="arabicPeriod"/>
            </a:pPr>
            <a:endParaRPr lang="fr-FR" sz="4400" dirty="0">
              <a:solidFill>
                <a:schemeClr val="bg1">
                  <a:lumMod val="50000"/>
                </a:schemeClr>
              </a:solidFill>
            </a:endParaRPr>
          </a:p>
        </p:txBody>
      </p:sp>
    </p:spTree>
    <p:extLst>
      <p:ext uri="{BB962C8B-B14F-4D97-AF65-F5344CB8AC3E}">
        <p14:creationId xmlns:p14="http://schemas.microsoft.com/office/powerpoint/2010/main" val="3167048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DB5449-E4DD-9E3F-E0D8-A5847BDB1685}"/>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369334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F6FA47-1ED9-0F20-1D1E-785B55C8E85F}"/>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33D7F181-D2CB-E931-D089-7EB420893CC5}"/>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150531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8AB737-F52E-8249-DB64-10A8E190F85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C4DE540-AAE4-E666-6D55-97778E22BC0F}"/>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965069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3550FF-3879-7922-A8DE-1A62BA6E8AB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DE43DA3-ED1A-7650-3550-776774F6330E}"/>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324002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BBD36-884A-05F1-B061-AE6B8C403BE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15BDFC5-CAA3-1EDD-2BD5-68F8978AF24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643711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021F8-29F7-49C1-B633-7330EA6F49FA}"/>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2CD50244-48DF-44EE-805A-FDD74D3539A8}"/>
              </a:ext>
            </a:extLst>
          </p:cNvPr>
          <p:cNvSpPr>
            <a:spLocks noGrp="1"/>
          </p:cNvSpPr>
          <p:nvPr>
            <p:ph idx="1"/>
          </p:nvPr>
        </p:nvSpPr>
        <p:spPr>
          <a:xfrm>
            <a:off x="838200" y="1343025"/>
            <a:ext cx="10515600" cy="5295900"/>
          </a:xfrm>
        </p:spPr>
        <p:txBody>
          <a:bodyPr>
            <a:normAutofit/>
          </a:bodyPr>
          <a:lstStyle/>
          <a:p>
            <a:pPr marL="0" indent="0">
              <a:buNone/>
            </a:pPr>
            <a:r>
              <a:rPr lang="fr-FR" dirty="0"/>
              <a:t>Standardisation des </a:t>
            </a:r>
            <a:r>
              <a:rPr lang="fr-FR" b="1" dirty="0"/>
              <a:t>informations utilisateurs</a:t>
            </a:r>
          </a:p>
          <a:p>
            <a:r>
              <a:rPr lang="fr-FR" sz="2400" dirty="0">
                <a:solidFill>
                  <a:schemeClr val="bg1">
                    <a:lumMod val="65000"/>
                  </a:schemeClr>
                </a:solidFill>
              </a:rPr>
              <a:t>Une API (User Info </a:t>
            </a:r>
            <a:r>
              <a:rPr lang="fr-FR" sz="2400" dirty="0" err="1">
                <a:solidFill>
                  <a:schemeClr val="bg1">
                    <a:lumMod val="65000"/>
                  </a:schemeClr>
                </a:solidFill>
              </a:rPr>
              <a:t>endpoint</a:t>
            </a:r>
            <a:r>
              <a:rPr lang="fr-FR" sz="2400" dirty="0">
                <a:solidFill>
                  <a:schemeClr val="bg1">
                    <a:lumMod val="65000"/>
                  </a:schemeClr>
                </a:solidFill>
              </a:rPr>
              <a:t>)</a:t>
            </a:r>
          </a:p>
          <a:p>
            <a:r>
              <a:rPr lang="fr-FR" sz="2400" dirty="0">
                <a:solidFill>
                  <a:schemeClr val="bg1">
                    <a:lumMod val="65000"/>
                  </a:schemeClr>
                </a:solidFill>
              </a:rPr>
              <a:t>Utilisation du scope </a:t>
            </a:r>
            <a:r>
              <a:rPr lang="fr-FR" sz="2400" b="1" dirty="0">
                <a:solidFill>
                  <a:schemeClr val="bg1">
                    <a:lumMod val="65000"/>
                  </a:schemeClr>
                </a:solidFill>
              </a:rPr>
              <a:t>ID </a:t>
            </a:r>
            <a:r>
              <a:rPr lang="fr-FR" sz="2400" b="1" dirty="0" err="1">
                <a:solidFill>
                  <a:schemeClr val="bg1">
                    <a:lumMod val="65000"/>
                  </a:schemeClr>
                </a:solidFill>
              </a:rPr>
              <a:t>Token</a:t>
            </a:r>
            <a:endParaRPr lang="fr-FR" sz="24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p:txBody>
      </p:sp>
      <p:sp>
        <p:nvSpPr>
          <p:cNvPr id="4" name="Rectangle 3">
            <a:extLst>
              <a:ext uri="{FF2B5EF4-FFF2-40B4-BE49-F238E27FC236}">
                <a16:creationId xmlns:a16="http://schemas.microsoft.com/office/drawing/2014/main" id="{BE7E9A42-7366-439C-9F6A-3E9E8E38580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628848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5904076" y="3803562"/>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OAuth</a:t>
            </a:r>
            <a:r>
              <a:rPr lang="fr-FR" dirty="0"/>
              <a:t> 2 définit 4 rôles distincts</a:t>
            </a:r>
          </a:p>
        </p:txBody>
      </p:sp>
      <p:sp>
        <p:nvSpPr>
          <p:cNvPr id="3" name="Espace réservé du contenu 2"/>
          <p:cNvSpPr>
            <a:spLocks noGrp="1"/>
          </p:cNvSpPr>
          <p:nvPr>
            <p:ph idx="1"/>
          </p:nvPr>
        </p:nvSpPr>
        <p:spPr>
          <a:xfrm>
            <a:off x="172507" y="999681"/>
            <a:ext cx="4269976" cy="5270489"/>
          </a:xfrm>
        </p:spPr>
        <p:txBody>
          <a:bodyPr>
            <a:normAutofit/>
          </a:bodyPr>
          <a:lstStyle/>
          <a:p>
            <a:pPr marL="0" indent="0">
              <a:buNone/>
            </a:pPr>
            <a:r>
              <a:rPr lang="fr-FR" b="1" dirty="0"/>
              <a:t>Resource Owner</a:t>
            </a:r>
            <a:r>
              <a:rPr lang="fr-FR" dirty="0"/>
              <a:t> </a:t>
            </a:r>
            <a:br>
              <a:rPr lang="fr-FR" dirty="0"/>
            </a:br>
            <a:r>
              <a:rPr lang="fr-FR" sz="2400" dirty="0">
                <a:solidFill>
                  <a:schemeClr val="accent1">
                    <a:lumMod val="75000"/>
                  </a:schemeClr>
                </a:solidFill>
              </a:rPr>
              <a:t>Un humain ou une machine</a:t>
            </a:r>
            <a:endParaRPr lang="fr-FR" dirty="0">
              <a:solidFill>
                <a:schemeClr val="accent1">
                  <a:lumMod val="75000"/>
                </a:schemeClr>
              </a:solidFill>
            </a:endParaRPr>
          </a:p>
          <a:p>
            <a:pPr marL="0" indent="0">
              <a:buNone/>
            </a:pPr>
            <a:r>
              <a:rPr lang="fr-FR" b="1" dirty="0"/>
              <a:t>Resource Server</a:t>
            </a:r>
            <a:br>
              <a:rPr lang="fr-FR" b="1" dirty="0"/>
            </a:br>
            <a:r>
              <a:rPr lang="fr-FR" sz="2400" dirty="0">
                <a:solidFill>
                  <a:schemeClr val="accent1">
                    <a:lumMod val="75000"/>
                  </a:schemeClr>
                </a:solidFill>
              </a:rPr>
              <a:t>Héberge les données dont l’accès est protégé</a:t>
            </a:r>
          </a:p>
          <a:p>
            <a:pPr marL="0" indent="0">
              <a:buNone/>
            </a:pPr>
            <a:r>
              <a:rPr lang="fr-FR" b="1" dirty="0"/>
              <a:t>Client Application</a:t>
            </a:r>
            <a:br>
              <a:rPr lang="fr-FR" b="1" dirty="0"/>
            </a:br>
            <a:r>
              <a:rPr lang="fr-FR" sz="2400" dirty="0" err="1">
                <a:solidFill>
                  <a:schemeClr val="accent1">
                    <a:lumMod val="75000"/>
                  </a:schemeClr>
                </a:solidFill>
              </a:rPr>
              <a:t>Application</a:t>
            </a:r>
            <a:r>
              <a:rPr lang="fr-FR" sz="2400" dirty="0">
                <a:solidFill>
                  <a:schemeClr val="accent1">
                    <a:lumMod val="75000"/>
                  </a:schemeClr>
                </a:solidFill>
              </a:rPr>
              <a:t> demandant des données au serveur de ressources.</a:t>
            </a:r>
            <a:endParaRPr lang="fr-FR" b="1" dirty="0">
              <a:solidFill>
                <a:schemeClr val="accent1">
                  <a:lumMod val="75000"/>
                </a:schemeClr>
              </a:solidFill>
            </a:endParaRPr>
          </a:p>
          <a:p>
            <a:pPr marL="0" indent="0">
              <a:buNone/>
            </a:pPr>
            <a:r>
              <a:rPr lang="fr-FR" b="1" dirty="0"/>
              <a:t>Authorization Server</a:t>
            </a:r>
            <a:br>
              <a:rPr lang="fr-FR" b="1" dirty="0"/>
            </a:br>
            <a:r>
              <a:rPr lang="fr-FR" sz="2400" dirty="0">
                <a:solidFill>
                  <a:schemeClr val="accent1">
                    <a:lumMod val="75000"/>
                  </a:schemeClr>
                </a:solidFill>
              </a:rPr>
              <a:t>Délivre des jetons d’accès (</a:t>
            </a:r>
            <a:r>
              <a:rPr lang="fr-FR" sz="2400" dirty="0" err="1">
                <a:solidFill>
                  <a:schemeClr val="accent1">
                    <a:lumMod val="75000"/>
                  </a:schemeClr>
                </a:solidFill>
              </a:rPr>
              <a:t>tokens</a:t>
            </a:r>
            <a:r>
              <a:rPr lang="fr-FR" sz="2400" dirty="0">
                <a:solidFill>
                  <a:schemeClr val="accent1">
                    <a:lumMod val="75000"/>
                  </a:schemeClr>
                </a:solidFill>
              </a:rPr>
              <a:t> en anglais) au client. </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460" y="188167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023167" y="938481"/>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8926998" y="4783382"/>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739" y="405240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808" y="2923386"/>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7644315" y="3424640"/>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7644315" y="2261740"/>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9989873" y="2641802"/>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5"/>
          <a:srcRect l="26157" r="24641"/>
          <a:stretch/>
        </p:blipFill>
        <p:spPr>
          <a:xfrm>
            <a:off x="4781468" y="2158287"/>
            <a:ext cx="778784" cy="1582841"/>
          </a:xfrm>
          <a:prstGeom prst="rect">
            <a:avLst/>
          </a:prstGeom>
        </p:spPr>
      </p:pic>
      <p:sp>
        <p:nvSpPr>
          <p:cNvPr id="59" name="Espace réservé du contenu 2"/>
          <p:cNvSpPr txBox="1">
            <a:spLocks/>
          </p:cNvSpPr>
          <p:nvPr/>
        </p:nvSpPr>
        <p:spPr>
          <a:xfrm>
            <a:off x="4092272" y="3739446"/>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a:t>Owner</a:t>
            </a:r>
            <a:endParaRPr lang="fr-FR" sz="2400" dirty="0"/>
          </a:p>
        </p:txBody>
      </p:sp>
      <p:cxnSp>
        <p:nvCxnSpPr>
          <p:cNvPr id="60" name="Connecteur droit 59"/>
          <p:cNvCxnSpPr>
            <a:cxnSpLocks/>
            <a:stCxn id="17" idx="1"/>
            <a:endCxn id="50" idx="3"/>
          </p:cNvCxnSpPr>
          <p:nvPr/>
        </p:nvCxnSpPr>
        <p:spPr>
          <a:xfrm flipH="1" flipV="1">
            <a:off x="5560252" y="2949708"/>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9581" y="6500795"/>
            <a:ext cx="8027668" cy="369332"/>
          </a:xfrm>
          <a:prstGeom prst="rect">
            <a:avLst/>
          </a:prstGeom>
        </p:spPr>
        <p:txBody>
          <a:bodyPr wrap="square">
            <a:spAutoFit/>
          </a:bodyPr>
          <a:lstStyle/>
          <a:p>
            <a:r>
              <a:rPr lang="fr-FR" dirty="0">
                <a:hlinkClick r:id="rId6"/>
              </a:rPr>
              <a:t>http://www.bubblecode.net/fr/2016/01/22/comprendre-oauth2/</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5507655" y="4445210"/>
            <a:ext cx="3327258" cy="400110"/>
          </a:xfrm>
          <a:prstGeom prst="rect">
            <a:avLst/>
          </a:prstGeom>
        </p:spPr>
        <p:txBody>
          <a:bodyPr wrap="none">
            <a:spAutoFit/>
          </a:bodyPr>
          <a:lstStyle/>
          <a:p>
            <a:r>
              <a:rPr lang="fr-FR" sz="2000" i="1" dirty="0">
                <a:solidFill>
                  <a:schemeClr val="accent1">
                    <a:lumMod val="75000"/>
                  </a:schemeClr>
                </a:solidFill>
                <a:hlinkClick r:id="rId7"/>
              </a:rPr>
              <a:t>https://www.singlepageapp.fr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8744419" y="5463002"/>
            <a:ext cx="2487091" cy="400110"/>
          </a:xfrm>
          <a:prstGeom prst="rect">
            <a:avLst/>
          </a:prstGeom>
        </p:spPr>
        <p:txBody>
          <a:bodyPr wrap="none">
            <a:spAutoFit/>
          </a:bodyPr>
          <a:lstStyle/>
          <a:p>
            <a:r>
              <a:rPr lang="fr-FR" sz="2000" i="1" dirty="0">
                <a:solidFill>
                  <a:schemeClr val="accent1">
                    <a:lumMod val="75000"/>
                  </a:schemeClr>
                </a:solidFill>
                <a:hlinkClick r:id="rId8"/>
              </a:rPr>
              <a:t>https://api.resource.fr</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8531001" y="1515184"/>
            <a:ext cx="2995435" cy="400110"/>
          </a:xfrm>
          <a:prstGeom prst="rect">
            <a:avLst/>
          </a:prstGeom>
        </p:spPr>
        <p:txBody>
          <a:bodyPr wrap="none">
            <a:spAutoFit/>
          </a:bodyPr>
          <a:lstStyle/>
          <a:p>
            <a:r>
              <a:rPr lang="fr-FR" sz="2000" i="1" dirty="0">
                <a:solidFill>
                  <a:schemeClr val="accent1">
                    <a:lumMod val="75000"/>
                  </a:schemeClr>
                </a:solidFill>
                <a:hlinkClick r:id="rId9"/>
              </a:rPr>
              <a:t>https://api.authorization.fr</a:t>
            </a:r>
            <a:endParaRPr lang="fr-FR" sz="2000" i="1" dirty="0">
              <a:solidFill>
                <a:schemeClr val="accent1">
                  <a:lumMod val="75000"/>
                </a:schemeClr>
              </a:solidFill>
            </a:endParaRPr>
          </a:p>
        </p:txBody>
      </p:sp>
      <p:sp>
        <p:nvSpPr>
          <p:cNvPr id="6" name="Rectangle 5">
            <a:extLst>
              <a:ext uri="{FF2B5EF4-FFF2-40B4-BE49-F238E27FC236}">
                <a16:creationId xmlns:a16="http://schemas.microsoft.com/office/drawing/2014/main" id="{564E4F41-E51E-6218-0F94-6606B6AB54DA}"/>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1022089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A990E1-F441-44D2-803F-70E644C69C2A}"/>
              </a:ext>
            </a:extLst>
          </p:cNvPr>
          <p:cNvSpPr>
            <a:spLocks noGrp="1"/>
          </p:cNvSpPr>
          <p:nvPr>
            <p:ph type="title"/>
          </p:nvPr>
        </p:nvSpPr>
        <p:spPr>
          <a:xfrm>
            <a:off x="838200" y="143056"/>
            <a:ext cx="10515600" cy="867597"/>
          </a:xfrm>
        </p:spPr>
        <p:txBody>
          <a:bodyPr/>
          <a:lstStyle/>
          <a:p>
            <a:r>
              <a:rPr lang="fr-FR" dirty="0" err="1"/>
              <a:t>OpenID</a:t>
            </a:r>
            <a:r>
              <a:rPr lang="fr-FR" dirty="0"/>
              <a:t> Connect : </a:t>
            </a:r>
            <a:r>
              <a:rPr lang="fr-FR" dirty="0" err="1"/>
              <a:t>endpoints</a:t>
            </a:r>
            <a:endParaRPr lang="fr-FR" dirty="0"/>
          </a:p>
        </p:txBody>
      </p:sp>
      <p:sp>
        <p:nvSpPr>
          <p:cNvPr id="3" name="Espace réservé du contenu 2">
            <a:extLst>
              <a:ext uri="{FF2B5EF4-FFF2-40B4-BE49-F238E27FC236}">
                <a16:creationId xmlns:a16="http://schemas.microsoft.com/office/drawing/2014/main" id="{A7B7D880-679F-4A31-9BFD-E323292F46C6}"/>
              </a:ext>
            </a:extLst>
          </p:cNvPr>
          <p:cNvSpPr>
            <a:spLocks noGrp="1"/>
          </p:cNvSpPr>
          <p:nvPr>
            <p:ph idx="1"/>
          </p:nvPr>
        </p:nvSpPr>
        <p:spPr>
          <a:xfrm>
            <a:off x="838200" y="1549667"/>
            <a:ext cx="10515600" cy="5165276"/>
          </a:xfrm>
        </p:spPr>
        <p:txBody>
          <a:bodyPr>
            <a:normAutofit/>
          </a:bodyPr>
          <a:lstStyle/>
          <a:p>
            <a:pPr marL="0" indent="0">
              <a:buNone/>
            </a:pPr>
            <a:r>
              <a:rPr lang="fr-FR" b="1" dirty="0" err="1"/>
              <a:t>authorization</a:t>
            </a:r>
            <a:r>
              <a:rPr lang="fr-FR" b="1" dirty="0"/>
              <a:t> : </a:t>
            </a:r>
            <a:r>
              <a:rPr lang="fr-FR" dirty="0"/>
              <a:t>pour authentifier un utilisateur</a:t>
            </a:r>
          </a:p>
          <a:p>
            <a:pPr marL="0" indent="0">
              <a:buNone/>
            </a:pPr>
            <a:r>
              <a:rPr lang="fr-FR" b="1" dirty="0" err="1"/>
              <a:t>token</a:t>
            </a:r>
            <a:r>
              <a:rPr lang="fr-FR" b="1" dirty="0"/>
              <a:t> : </a:t>
            </a:r>
            <a:r>
              <a:rPr lang="fr-FR" dirty="0"/>
              <a:t>pour demander un </a:t>
            </a:r>
            <a:r>
              <a:rPr lang="fr-FR" dirty="0" err="1"/>
              <a:t>token</a:t>
            </a:r>
            <a:r>
              <a:rPr lang="fr-FR" dirty="0"/>
              <a:t> (</a:t>
            </a:r>
            <a:r>
              <a:rPr lang="fr-FR" dirty="0" err="1"/>
              <a:t>access</a:t>
            </a:r>
            <a:r>
              <a:rPr lang="fr-FR" dirty="0"/>
              <a:t> / </a:t>
            </a:r>
            <a:r>
              <a:rPr lang="fr-FR" dirty="0" err="1"/>
              <a:t>refresh</a:t>
            </a:r>
            <a:r>
              <a:rPr lang="fr-FR" dirty="0"/>
              <a:t> / ID)</a:t>
            </a:r>
          </a:p>
          <a:p>
            <a:pPr marL="0" indent="0">
              <a:buNone/>
            </a:pPr>
            <a:r>
              <a:rPr lang="fr-FR" b="1" dirty="0"/>
              <a:t>user info : </a:t>
            </a:r>
            <a:r>
              <a:rPr lang="fr-FR" dirty="0"/>
              <a:t>pour récupérer des informations sur l’utilisateur (son identité, ses droits)</a:t>
            </a:r>
          </a:p>
          <a:p>
            <a:pPr marL="0" indent="0">
              <a:buNone/>
            </a:pPr>
            <a:r>
              <a:rPr lang="fr-FR" b="1" dirty="0" err="1"/>
              <a:t>revocation</a:t>
            </a:r>
            <a:r>
              <a:rPr lang="fr-FR" b="1" dirty="0"/>
              <a:t> : </a:t>
            </a:r>
            <a:r>
              <a:rPr lang="fr-FR" dirty="0"/>
              <a:t>pour supprimer un </a:t>
            </a:r>
            <a:r>
              <a:rPr lang="fr-FR" dirty="0" err="1"/>
              <a:t>token</a:t>
            </a:r>
            <a:r>
              <a:rPr lang="fr-FR" dirty="0"/>
              <a:t> (</a:t>
            </a:r>
            <a:r>
              <a:rPr lang="fr-FR" dirty="0" err="1"/>
              <a:t>access</a:t>
            </a:r>
            <a:r>
              <a:rPr lang="fr-FR" dirty="0"/>
              <a:t> / </a:t>
            </a:r>
            <a:r>
              <a:rPr lang="fr-FR" dirty="0" err="1"/>
              <a:t>refresh</a:t>
            </a:r>
            <a:r>
              <a:rPr lang="fr-FR" dirty="0"/>
              <a:t>)</a:t>
            </a:r>
          </a:p>
          <a:p>
            <a:pPr marL="0" indent="0">
              <a:buNone/>
            </a:pPr>
            <a:r>
              <a:rPr lang="fr-FR" b="1" dirty="0"/>
              <a:t>introspection:</a:t>
            </a:r>
            <a:r>
              <a:rPr lang="fr-FR" dirty="0"/>
              <a:t> pour valider un </a:t>
            </a:r>
            <a:r>
              <a:rPr lang="fr-FR" dirty="0" err="1"/>
              <a:t>token</a:t>
            </a:r>
            <a:r>
              <a:rPr lang="fr-FR" dirty="0"/>
              <a:t> (</a:t>
            </a:r>
            <a:r>
              <a:rPr lang="fr-FR" dirty="0" err="1"/>
              <a:t>access</a:t>
            </a:r>
            <a:r>
              <a:rPr lang="fr-FR" dirty="0"/>
              <a:t> / </a:t>
            </a:r>
            <a:r>
              <a:rPr lang="fr-FR" dirty="0" err="1"/>
              <a:t>refresh</a:t>
            </a:r>
            <a:r>
              <a:rPr lang="fr-FR" dirty="0"/>
              <a:t>)</a:t>
            </a:r>
          </a:p>
          <a:p>
            <a:endParaRPr lang="fr-FR" dirty="0"/>
          </a:p>
        </p:txBody>
      </p:sp>
      <p:sp>
        <p:nvSpPr>
          <p:cNvPr id="4" name="Rectangle 3">
            <a:extLst>
              <a:ext uri="{FF2B5EF4-FFF2-40B4-BE49-F238E27FC236}">
                <a16:creationId xmlns:a16="http://schemas.microsoft.com/office/drawing/2014/main" id="{AB679360-5EA1-4434-AC79-76C312844FD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143416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400" b="1" dirty="0"/>
          </a:p>
          <a:p>
            <a:pPr marL="742950" indent="-742950">
              <a:buFont typeface="+mj-lt"/>
              <a:buAutoNum type="arabicPeriod"/>
            </a:pPr>
            <a:endParaRPr lang="fr-FR" sz="6000" b="1" dirty="0"/>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8D2BC2BC-CB42-2055-3CB8-C3CEFAED8AB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DA549749-75E7-40A0-27A7-C71986E45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214D9DAC-A2C7-E708-A8FD-3D2FADF07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0219586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470CC-B0FC-45AE-B796-58C7683F5030}"/>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18148B1F-4453-4C2E-9AB7-C4DE9A436B8F}"/>
              </a:ext>
            </a:extLst>
          </p:cNvPr>
          <p:cNvSpPr>
            <a:spLocks noGrp="1"/>
          </p:cNvSpPr>
          <p:nvPr>
            <p:ph idx="1"/>
          </p:nvPr>
        </p:nvSpPr>
        <p:spPr>
          <a:xfrm>
            <a:off x="838200" y="2657475"/>
            <a:ext cx="10515600" cy="3519487"/>
          </a:xfrm>
        </p:spPr>
        <p:txBody>
          <a:bodyPr>
            <a:normAutofit/>
          </a:bodyPr>
          <a:lstStyle/>
          <a:p>
            <a:pPr marL="0" indent="0" algn="ctr">
              <a:buNone/>
            </a:pPr>
            <a:r>
              <a:rPr lang="fr-FR" sz="4400" dirty="0"/>
              <a:t>Cela permet de changer de fournisseur sans change votre code</a:t>
            </a:r>
          </a:p>
        </p:txBody>
      </p:sp>
    </p:spTree>
    <p:extLst>
      <p:ext uri="{BB962C8B-B14F-4D97-AF65-F5344CB8AC3E}">
        <p14:creationId xmlns:p14="http://schemas.microsoft.com/office/powerpoint/2010/main" val="2540032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5C7C62-F94A-0464-00AD-F6D159F231F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DC1C9F2-F6CB-886F-CDE5-4756791F7340}"/>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71107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6"/>
            <a:ext cx="10515600" cy="845850"/>
          </a:xfrm>
        </p:spPr>
        <p:txBody>
          <a:bodyPr/>
          <a:lstStyle/>
          <a:p>
            <a:r>
              <a:rPr lang="fr-FR" dirty="0" err="1"/>
              <a:t>Oauth</a:t>
            </a:r>
            <a:r>
              <a:rPr lang="fr-FR" dirty="0"/>
              <a:t> 2 et les </a:t>
            </a:r>
            <a:r>
              <a:rPr lang="fr-FR" dirty="0" err="1"/>
              <a:t>tokens</a:t>
            </a:r>
            <a:endParaRPr lang="fr-FR" dirty="0"/>
          </a:p>
        </p:txBody>
      </p:sp>
      <p:sp>
        <p:nvSpPr>
          <p:cNvPr id="3" name="Espace réservé du contenu 2"/>
          <p:cNvSpPr>
            <a:spLocks noGrp="1"/>
          </p:cNvSpPr>
          <p:nvPr>
            <p:ph idx="1"/>
          </p:nvPr>
        </p:nvSpPr>
        <p:spPr>
          <a:xfrm>
            <a:off x="399132" y="1175657"/>
            <a:ext cx="11393735" cy="5447211"/>
          </a:xfrm>
        </p:spPr>
        <p:txBody>
          <a:bodyPr>
            <a:normAutofit/>
          </a:bodyPr>
          <a:lstStyle/>
          <a:p>
            <a:pPr marL="0" indent="0">
              <a:buNone/>
            </a:pPr>
            <a:r>
              <a:rPr lang="fr-FR" sz="3200" b="1" dirty="0"/>
              <a:t>Access </a:t>
            </a:r>
            <a:r>
              <a:rPr lang="fr-FR" sz="3200" b="1" dirty="0" err="1"/>
              <a:t>Token</a:t>
            </a:r>
            <a:r>
              <a:rPr lang="fr-FR" sz="3200" dirty="0"/>
              <a:t>, le </a:t>
            </a:r>
            <a:r>
              <a:rPr lang="fr-FR" sz="3200" dirty="0" err="1"/>
              <a:t>token</a:t>
            </a:r>
            <a:r>
              <a:rPr lang="fr-FR" sz="3200" dirty="0"/>
              <a:t> d’accès </a:t>
            </a:r>
          </a:p>
          <a:p>
            <a:pPr marL="0" indent="0">
              <a:buNone/>
            </a:pPr>
            <a:r>
              <a:rPr lang="fr-FR" sz="2200" dirty="0">
                <a:solidFill>
                  <a:schemeClr val="accent1">
                    <a:lumMod val="75000"/>
                  </a:schemeClr>
                </a:solidFill>
              </a:rPr>
              <a:t>Permet au serveur de ressources d’autoriser la mise à disposition des données d’un utilisateur.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envoyé par le client (l’application) dans la requête vers le serveur de ressources. </a:t>
            </a:r>
          </a:p>
          <a:p>
            <a:pPr marL="0" indent="0">
              <a:buNone/>
            </a:pPr>
            <a:r>
              <a:rPr lang="fr-FR" sz="2200" dirty="0">
                <a:solidFill>
                  <a:schemeClr val="accent1">
                    <a:lumMod val="75000"/>
                  </a:schemeClr>
                </a:solidFill>
              </a:rPr>
              <a:t>Il a une durée de vie limitée qui est définie par le serveur d’autorisation: Par exemple 20 minutes. </a:t>
            </a:r>
          </a:p>
          <a:p>
            <a:pPr marL="0" indent="0">
              <a:buNone/>
            </a:pPr>
            <a:endParaRPr lang="fr-FR" dirty="0"/>
          </a:p>
          <a:p>
            <a:pPr marL="0" indent="0">
              <a:buNone/>
            </a:pPr>
            <a:r>
              <a:rPr lang="fr-FR" sz="3200" b="1" dirty="0" err="1"/>
              <a:t>Refresh</a:t>
            </a:r>
            <a:r>
              <a:rPr lang="fr-FR" sz="3200" b="1" dirty="0"/>
              <a:t> </a:t>
            </a:r>
            <a:r>
              <a:rPr lang="fr-FR" sz="3200" b="1" dirty="0" err="1"/>
              <a:t>Token</a:t>
            </a:r>
            <a:r>
              <a:rPr lang="fr-FR" sz="3200" dirty="0"/>
              <a:t>, le </a:t>
            </a:r>
            <a:r>
              <a:rPr lang="fr-FR" sz="3200" dirty="0" err="1"/>
              <a:t>token</a:t>
            </a:r>
            <a:r>
              <a:rPr lang="fr-FR" sz="3200" dirty="0"/>
              <a:t> de renouvellement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délivré au même moment que le </a:t>
            </a:r>
            <a:r>
              <a:rPr lang="fr-FR" sz="2200" dirty="0" err="1">
                <a:solidFill>
                  <a:schemeClr val="accent1">
                    <a:lumMod val="75000"/>
                  </a:schemeClr>
                </a:solidFill>
              </a:rPr>
              <a:t>token</a:t>
            </a:r>
            <a:r>
              <a:rPr lang="fr-FR" sz="2200" dirty="0">
                <a:solidFill>
                  <a:schemeClr val="accent1">
                    <a:lumMod val="75000"/>
                  </a:schemeClr>
                </a:solidFill>
              </a:rPr>
              <a:t> d’accès. </a:t>
            </a:r>
          </a:p>
          <a:p>
            <a:pPr marL="0" indent="0">
              <a:buNone/>
            </a:pPr>
            <a:r>
              <a:rPr lang="fr-FR" sz="2200" dirty="0">
                <a:solidFill>
                  <a:schemeClr val="accent1">
                    <a:lumMod val="75000"/>
                  </a:schemeClr>
                </a:solidFill>
              </a:rPr>
              <a:t>Il sert a renouveler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quand celui-ci est expiré.</a:t>
            </a:r>
          </a:p>
          <a:p>
            <a:pPr marL="0" indent="0">
              <a:buNone/>
            </a:pPr>
            <a:r>
              <a:rPr lang="fr-FR" sz="2200" dirty="0">
                <a:solidFill>
                  <a:schemeClr val="accent1">
                    <a:lumMod val="75000"/>
                  </a:schemeClr>
                </a:solidFill>
              </a:rPr>
              <a:t>Il a une durée de vie limitée, mais plus longue que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Par exemple 1 semaine.</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52</a:t>
            </a:fld>
            <a:endParaRPr lang="fr-FR"/>
          </a:p>
        </p:txBody>
      </p:sp>
      <p:sp>
        <p:nvSpPr>
          <p:cNvPr id="62" name="Rectangle 61"/>
          <p:cNvSpPr/>
          <p:nvPr/>
        </p:nvSpPr>
        <p:spPr>
          <a:xfrm>
            <a:off x="0" y="6508008"/>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
        <p:nvSpPr>
          <p:cNvPr id="5" name="Rectangle 4">
            <a:extLst>
              <a:ext uri="{FF2B5EF4-FFF2-40B4-BE49-F238E27FC236}">
                <a16:creationId xmlns:a16="http://schemas.microsoft.com/office/drawing/2014/main" id="{0A567D77-E9EE-813D-7D0D-56D2E5366036}"/>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4250000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Résultat de recherche d'images pour &quot;image serveur&quot;">
            <a:extLst>
              <a:ext uri="{FF2B5EF4-FFF2-40B4-BE49-F238E27FC236}">
                <a16:creationId xmlns:a16="http://schemas.microsoft.com/office/drawing/2014/main" id="{00269C96-DA2F-4EF5-9CF3-99EE9975C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236983" y="591460"/>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445302"/>
            <a:ext cx="2743200" cy="365125"/>
          </a:xfrm>
        </p:spPr>
        <p:txBody>
          <a:bodyPr/>
          <a:lstStyle/>
          <a:p>
            <a:fld id="{B79E4878-4BCB-449E-94CF-AE2A0F6BB533}" type="slidenum">
              <a:rPr lang="fr-FR" smtClean="0"/>
              <a:t>53</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48515" y="1443518"/>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148514" y="782942"/>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65386" y="1676058"/>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27001" y="6523842"/>
            <a:ext cx="2415014" cy="400110"/>
          </a:xfrm>
          <a:prstGeom prst="rect">
            <a:avLst/>
          </a:prstGeom>
          <a:noFill/>
        </p:spPr>
        <p:txBody>
          <a:bodyPr wrap="square" rtlCol="0">
            <a:spAutoFit/>
          </a:bodyPr>
          <a:lstStyle/>
          <a:p>
            <a:pPr algn="ctr"/>
            <a:r>
              <a:rPr lang="fr-FR" sz="2000" dirty="0">
                <a:solidFill>
                  <a:schemeClr val="accent5">
                    <a:lumMod val="50000"/>
                  </a:schemeClr>
                </a:solidFill>
              </a:rPr>
              <a:t>Client Application</a:t>
            </a:r>
          </a:p>
        </p:txBody>
      </p:sp>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0334404" y="418723"/>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8153236" y="1676059"/>
            <a:ext cx="2181167"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913112" y="6523842"/>
            <a:ext cx="2570711" cy="400110"/>
          </a:xfrm>
          <a:prstGeom prst="rect">
            <a:avLst/>
          </a:prstGeom>
          <a:noFill/>
        </p:spPr>
        <p:txBody>
          <a:bodyPr wrap="square" rtlCol="0">
            <a:spAutoFit/>
          </a:bodyPr>
          <a:lstStyle/>
          <a:p>
            <a:pPr algn="ctr"/>
            <a:r>
              <a:rPr lang="fr-FR" sz="2000" dirty="0">
                <a:solidFill>
                  <a:schemeClr val="accent6">
                    <a:lumMod val="50000"/>
                  </a:schemeClr>
                </a:solidFill>
              </a:rPr>
              <a:t>Resource Server</a:t>
            </a:r>
          </a:p>
        </p:txBody>
      </p:sp>
      <p:cxnSp>
        <p:nvCxnSpPr>
          <p:cNvPr id="15" name="Connecteur droit 14">
            <a:extLst>
              <a:ext uri="{FF2B5EF4-FFF2-40B4-BE49-F238E27FC236}">
                <a16:creationId xmlns:a16="http://schemas.microsoft.com/office/drawing/2014/main" id="{ADB81ED0-830B-431D-B9D0-346CA2A34669}"/>
              </a:ext>
            </a:extLst>
          </p:cNvPr>
          <p:cNvCxnSpPr>
            <a:cxnSpLocks/>
          </p:cNvCxnSpPr>
          <p:nvPr/>
        </p:nvCxnSpPr>
        <p:spPr>
          <a:xfrm flipH="1">
            <a:off x="3148515" y="2548017"/>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8D0C086-369D-4CE2-917C-0CD7EE3C3028}"/>
              </a:ext>
            </a:extLst>
          </p:cNvPr>
          <p:cNvSpPr txBox="1"/>
          <p:nvPr/>
        </p:nvSpPr>
        <p:spPr>
          <a:xfrm>
            <a:off x="3148514" y="1851715"/>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8" name="Connecteur droit 17">
            <a:extLst>
              <a:ext uri="{FF2B5EF4-FFF2-40B4-BE49-F238E27FC236}">
                <a16:creationId xmlns:a16="http://schemas.microsoft.com/office/drawing/2014/main" id="{B452FA0F-473D-4BDC-B9CA-4528F786F595}"/>
              </a:ext>
            </a:extLst>
          </p:cNvPr>
          <p:cNvCxnSpPr>
            <a:cxnSpLocks/>
          </p:cNvCxnSpPr>
          <p:nvPr/>
        </p:nvCxnSpPr>
        <p:spPr>
          <a:xfrm>
            <a:off x="3065386" y="2780557"/>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06EFA9A0-82B7-4494-BEE2-32AF1B6FBC1C}"/>
              </a:ext>
            </a:extLst>
          </p:cNvPr>
          <p:cNvSpPr txBox="1"/>
          <p:nvPr/>
        </p:nvSpPr>
        <p:spPr>
          <a:xfrm>
            <a:off x="8153236" y="2792151"/>
            <a:ext cx="2181168" cy="369332"/>
          </a:xfrm>
          <a:prstGeom prst="rect">
            <a:avLst/>
          </a:prstGeom>
          <a:noFill/>
        </p:spPr>
        <p:txBody>
          <a:bodyPr wrap="square" rtlCol="0">
            <a:spAutoFit/>
          </a:bodyPr>
          <a:lstStyle/>
          <a:p>
            <a:r>
              <a:rPr lang="fr-FR" i="1" dirty="0">
                <a:solidFill>
                  <a:schemeClr val="accent6">
                    <a:lumMod val="50000"/>
                  </a:schemeClr>
                </a:solidFill>
              </a:rPr>
              <a:t>HTTP/1.1 401 KO</a:t>
            </a:r>
          </a:p>
        </p:txBody>
      </p:sp>
      <p:pic>
        <p:nvPicPr>
          <p:cNvPr id="2" name="Image 1">
            <a:extLst>
              <a:ext uri="{FF2B5EF4-FFF2-40B4-BE49-F238E27FC236}">
                <a16:creationId xmlns:a16="http://schemas.microsoft.com/office/drawing/2014/main" id="{920B18EF-E5C3-4C2F-AA0E-C0FFADE96C2F}"/>
              </a:ext>
            </a:extLst>
          </p:cNvPr>
          <p:cNvPicPr>
            <a:picLocks noChangeAspect="1"/>
          </p:cNvPicPr>
          <p:nvPr/>
        </p:nvPicPr>
        <p:blipFill>
          <a:blip r:embed="rId3"/>
          <a:stretch>
            <a:fillRect/>
          </a:stretch>
        </p:blipFill>
        <p:spPr>
          <a:xfrm>
            <a:off x="9102165" y="3555673"/>
            <a:ext cx="747546" cy="1090507"/>
          </a:xfrm>
          <a:prstGeom prst="rect">
            <a:avLst/>
          </a:prstGeom>
        </p:spPr>
      </p:pic>
      <p:sp>
        <p:nvSpPr>
          <p:cNvPr id="25" name="ZoneTexte 24">
            <a:extLst>
              <a:ext uri="{FF2B5EF4-FFF2-40B4-BE49-F238E27FC236}">
                <a16:creationId xmlns:a16="http://schemas.microsoft.com/office/drawing/2014/main" id="{7A7EAC32-E338-4D1C-B617-8194007A42E1}"/>
              </a:ext>
            </a:extLst>
          </p:cNvPr>
          <p:cNvSpPr txBox="1"/>
          <p:nvPr/>
        </p:nvSpPr>
        <p:spPr>
          <a:xfrm>
            <a:off x="8666127" y="4592752"/>
            <a:ext cx="1668277" cy="707886"/>
          </a:xfrm>
          <a:prstGeom prst="rect">
            <a:avLst/>
          </a:prstGeom>
          <a:noFill/>
        </p:spPr>
        <p:txBody>
          <a:bodyPr wrap="none" rtlCol="0">
            <a:spAutoFit/>
          </a:bodyPr>
          <a:lstStyle/>
          <a:p>
            <a:pPr algn="ctr"/>
            <a:r>
              <a:rPr lang="fr-FR" sz="2000" dirty="0">
                <a:solidFill>
                  <a:schemeClr val="accent2">
                    <a:lumMod val="75000"/>
                  </a:schemeClr>
                </a:solidFill>
              </a:rPr>
              <a:t>Authorisation </a:t>
            </a:r>
            <a:br>
              <a:rPr lang="fr-FR" sz="2000" dirty="0">
                <a:solidFill>
                  <a:schemeClr val="accent2">
                    <a:lumMod val="75000"/>
                  </a:schemeClr>
                </a:solidFill>
              </a:rPr>
            </a:br>
            <a:r>
              <a:rPr lang="fr-FR" sz="2000" dirty="0">
                <a:solidFill>
                  <a:schemeClr val="accent2">
                    <a:lumMod val="75000"/>
                  </a:schemeClr>
                </a:solidFill>
              </a:rPr>
              <a:t>Server</a:t>
            </a:r>
          </a:p>
        </p:txBody>
      </p:sp>
      <p:cxnSp>
        <p:nvCxnSpPr>
          <p:cNvPr id="28" name="Connecteur droit 27">
            <a:extLst>
              <a:ext uri="{FF2B5EF4-FFF2-40B4-BE49-F238E27FC236}">
                <a16:creationId xmlns:a16="http://schemas.microsoft.com/office/drawing/2014/main" id="{34CBAD04-CB31-4376-86F3-0FB802404E17}"/>
              </a:ext>
            </a:extLst>
          </p:cNvPr>
          <p:cNvCxnSpPr>
            <a:cxnSpLocks/>
          </p:cNvCxnSpPr>
          <p:nvPr/>
        </p:nvCxnSpPr>
        <p:spPr>
          <a:xfrm flipH="1">
            <a:off x="3148514" y="4025270"/>
            <a:ext cx="5780333"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9234C7C2-3EFB-4BEB-8EE6-59CCE754CAA9}"/>
              </a:ext>
            </a:extLst>
          </p:cNvPr>
          <p:cNvSpPr txBox="1"/>
          <p:nvPr/>
        </p:nvSpPr>
        <p:spPr>
          <a:xfrm>
            <a:off x="3104811" y="3365009"/>
            <a:ext cx="48479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https://api.authorisation.fr/renew HTTP/1.1</a:t>
            </a:r>
            <a:br>
              <a:rPr lang="fr-FR" i="1" dirty="0">
                <a:solidFill>
                  <a:schemeClr val="accent1">
                    <a:lumMod val="75000"/>
                  </a:schemeClr>
                </a:solidFill>
              </a:rPr>
            </a:br>
            <a:r>
              <a:rPr lang="fr-FR" i="1" dirty="0">
                <a:solidFill>
                  <a:schemeClr val="accent1">
                    <a:lumMod val="75000"/>
                  </a:schemeClr>
                </a:solidFill>
              </a:rPr>
              <a:t>Refesh_Token: 10adsdepOka92k</a:t>
            </a:r>
          </a:p>
        </p:txBody>
      </p:sp>
      <p:cxnSp>
        <p:nvCxnSpPr>
          <p:cNvPr id="31" name="Connecteur droit 30">
            <a:extLst>
              <a:ext uri="{FF2B5EF4-FFF2-40B4-BE49-F238E27FC236}">
                <a16:creationId xmlns:a16="http://schemas.microsoft.com/office/drawing/2014/main" id="{4D091B97-9A78-422E-B24D-8DF9AC36CB60}"/>
              </a:ext>
            </a:extLst>
          </p:cNvPr>
          <p:cNvCxnSpPr>
            <a:cxnSpLocks/>
          </p:cNvCxnSpPr>
          <p:nvPr/>
        </p:nvCxnSpPr>
        <p:spPr>
          <a:xfrm>
            <a:off x="3065386" y="4257810"/>
            <a:ext cx="5773814" cy="0"/>
          </a:xfrm>
          <a:prstGeom prst="line">
            <a:avLst/>
          </a:prstGeom>
          <a:ln w="50800">
            <a:solidFill>
              <a:schemeClr val="accent2">
                <a:lumMod val="75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DE883267-CB55-407B-AE93-52E4BF6CC1FA}"/>
              </a:ext>
            </a:extLst>
          </p:cNvPr>
          <p:cNvSpPr txBox="1"/>
          <p:nvPr/>
        </p:nvSpPr>
        <p:spPr>
          <a:xfrm>
            <a:off x="4963715" y="4221530"/>
            <a:ext cx="4102018" cy="923330"/>
          </a:xfrm>
          <a:prstGeom prst="rect">
            <a:avLst/>
          </a:prstGeom>
          <a:noFill/>
        </p:spPr>
        <p:txBody>
          <a:bodyPr wrap="square" rtlCol="0">
            <a:spAutoFit/>
          </a:bodyPr>
          <a:lstStyle/>
          <a:p>
            <a:r>
              <a:rPr lang="fr-FR" i="1" dirty="0">
                <a:solidFill>
                  <a:schemeClr val="accent2">
                    <a:lumMod val="75000"/>
                  </a:schemeClr>
                </a:solidFill>
              </a:rPr>
              <a:t>HTTP/1.1 200 OK</a:t>
            </a:r>
          </a:p>
          <a:p>
            <a:r>
              <a:rPr lang="fr-FR" i="1" dirty="0">
                <a:solidFill>
                  <a:schemeClr val="accent2">
                    <a:lumMod val="75000"/>
                  </a:schemeClr>
                </a:solidFill>
              </a:rPr>
              <a:t>Access_Token: new_access_token</a:t>
            </a:r>
          </a:p>
          <a:p>
            <a:r>
              <a:rPr lang="fr-FR" i="1" dirty="0">
                <a:solidFill>
                  <a:schemeClr val="accent2">
                    <a:lumMod val="75000"/>
                  </a:schemeClr>
                </a:solidFill>
              </a:rPr>
              <a:t>Refresh_Token: new_refresh_token</a:t>
            </a:r>
          </a:p>
        </p:txBody>
      </p:sp>
      <p:cxnSp>
        <p:nvCxnSpPr>
          <p:cNvPr id="41" name="Connecteur droit 40">
            <a:extLst>
              <a:ext uri="{FF2B5EF4-FFF2-40B4-BE49-F238E27FC236}">
                <a16:creationId xmlns:a16="http://schemas.microsoft.com/office/drawing/2014/main" id="{57E12008-DB3A-43CC-B1D8-3129067923D9}"/>
              </a:ext>
            </a:extLst>
          </p:cNvPr>
          <p:cNvCxnSpPr>
            <a:cxnSpLocks/>
          </p:cNvCxnSpPr>
          <p:nvPr/>
        </p:nvCxnSpPr>
        <p:spPr>
          <a:xfrm flipH="1">
            <a:off x="3187940" y="6070005"/>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20C9012-3362-474A-BFE7-52CB74D80478}"/>
              </a:ext>
            </a:extLst>
          </p:cNvPr>
          <p:cNvSpPr txBox="1"/>
          <p:nvPr/>
        </p:nvSpPr>
        <p:spPr>
          <a:xfrm>
            <a:off x="3187940" y="5409744"/>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new_access_token</a:t>
            </a:r>
          </a:p>
        </p:txBody>
      </p:sp>
      <p:cxnSp>
        <p:nvCxnSpPr>
          <p:cNvPr id="43" name="Connecteur droit 42">
            <a:extLst>
              <a:ext uri="{FF2B5EF4-FFF2-40B4-BE49-F238E27FC236}">
                <a16:creationId xmlns:a16="http://schemas.microsoft.com/office/drawing/2014/main" id="{1F239B8C-BC73-40C2-BB44-83BF5BA23DA8}"/>
              </a:ext>
            </a:extLst>
          </p:cNvPr>
          <p:cNvCxnSpPr>
            <a:cxnSpLocks/>
          </p:cNvCxnSpPr>
          <p:nvPr/>
        </p:nvCxnSpPr>
        <p:spPr>
          <a:xfrm>
            <a:off x="3104811" y="6302545"/>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EDD5E6E-AF74-4B47-8750-A4C2615AF010}"/>
              </a:ext>
            </a:extLst>
          </p:cNvPr>
          <p:cNvSpPr txBox="1"/>
          <p:nvPr/>
        </p:nvSpPr>
        <p:spPr>
          <a:xfrm>
            <a:off x="8153235" y="6339176"/>
            <a:ext cx="2220593"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45" name="Titre 1">
            <a:extLst>
              <a:ext uri="{FF2B5EF4-FFF2-40B4-BE49-F238E27FC236}">
                <a16:creationId xmlns:a16="http://schemas.microsoft.com/office/drawing/2014/main" id="{53757275-A6B2-4A5E-A0DA-8ABD9E4AAC20}"/>
              </a:ext>
            </a:extLst>
          </p:cNvPr>
          <p:cNvSpPr>
            <a:spLocks noGrp="1"/>
          </p:cNvSpPr>
          <p:nvPr>
            <p:ph type="title"/>
          </p:nvPr>
        </p:nvSpPr>
        <p:spPr>
          <a:xfrm>
            <a:off x="1968223" y="51216"/>
            <a:ext cx="10515600" cy="612378"/>
          </a:xfrm>
        </p:spPr>
        <p:txBody>
          <a:bodyPr>
            <a:normAutofit fontScale="90000"/>
          </a:bodyPr>
          <a:lstStyle/>
          <a:p>
            <a:r>
              <a:rPr lang="fr-FR" dirty="0"/>
              <a:t>Utilisation et renouvellement des </a:t>
            </a:r>
            <a:r>
              <a:rPr lang="fr-FR" dirty="0" err="1"/>
              <a:t>tokens</a:t>
            </a:r>
            <a:endParaRPr lang="fr-FR" dirty="0"/>
          </a:p>
        </p:txBody>
      </p:sp>
    </p:spTree>
    <p:extLst>
      <p:ext uri="{BB962C8B-B14F-4D97-AF65-F5344CB8AC3E}">
        <p14:creationId xmlns:p14="http://schemas.microsoft.com/office/powerpoint/2010/main" val="24687789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7C591C3-3EAA-4263-9476-985CD26C7999}"/>
              </a:ext>
            </a:extLst>
          </p:cNvPr>
          <p:cNvSpPr>
            <a:spLocks noGrp="1"/>
          </p:cNvSpPr>
          <p:nvPr>
            <p:ph idx="1"/>
          </p:nvPr>
        </p:nvSpPr>
        <p:spPr>
          <a:xfrm>
            <a:off x="838199" y="451065"/>
            <a:ext cx="8710061" cy="6571887"/>
          </a:xfrm>
        </p:spPr>
        <p:txBody>
          <a:bodyPr>
            <a:normAutofit fontScale="92500" lnSpcReduction="20000"/>
          </a:bodyPr>
          <a:lstStyle/>
          <a:p>
            <a:pPr marL="0" indent="0">
              <a:buNone/>
            </a:pPr>
            <a:r>
              <a:rPr lang="fr-FR" sz="1800" dirty="0"/>
              <a:t>{</a:t>
            </a:r>
          </a:p>
          <a:p>
            <a:pPr marL="0" indent="0">
              <a:buNone/>
            </a:pPr>
            <a:r>
              <a:rPr lang="fr-FR" sz="1800" dirty="0"/>
              <a:t>  "</a:t>
            </a:r>
            <a:r>
              <a:rPr lang="fr-FR" sz="1800" dirty="0" err="1"/>
              <a:t>sub</a:t>
            </a:r>
            <a:r>
              <a:rPr lang="fr-FR" sz="1800" dirty="0"/>
              <a:t>": "S607718",</a:t>
            </a:r>
          </a:p>
          <a:p>
            <a:pPr marL="0" indent="0">
              <a:buNone/>
            </a:pPr>
            <a:r>
              <a:rPr lang="fr-FR" sz="1800" dirty="0"/>
              <a:t>  "</a:t>
            </a:r>
            <a:r>
              <a:rPr lang="fr-FR" sz="1800" dirty="0" err="1"/>
              <a:t>cei</a:t>
            </a:r>
            <a:r>
              <a:rPr lang="fr-FR" sz="1800" dirty="0"/>
              <a:t>": "e8cb4bff",</a:t>
            </a:r>
          </a:p>
          <a:p>
            <a:pPr marL="0" indent="0">
              <a:buNone/>
            </a:pPr>
            <a:r>
              <a:rPr lang="fr-FR" sz="1800" dirty="0"/>
              <a:t>  "</a:t>
            </a:r>
            <a:r>
              <a:rPr lang="fr-FR" sz="1800" dirty="0" err="1"/>
              <a:t>iss</a:t>
            </a:r>
            <a:r>
              <a:rPr lang="fr-FR" sz="1800" dirty="0"/>
              <a:t>": "https://openid.bworld.fr",</a:t>
            </a:r>
          </a:p>
          <a:p>
            <a:pPr marL="0" indent="0">
              <a:buNone/>
            </a:pPr>
            <a:r>
              <a:rPr lang="fr-FR" sz="1800" dirty="0"/>
              <a:t>  "</a:t>
            </a:r>
            <a:r>
              <a:rPr lang="fr-FR" sz="1800" dirty="0" err="1"/>
              <a:t>client_id</a:t>
            </a:r>
            <a:r>
              <a:rPr lang="fr-FR" sz="1800" dirty="0"/>
              <a:t>": "7fc411cb",</a:t>
            </a:r>
          </a:p>
          <a:p>
            <a:pPr marL="0" indent="0">
              <a:buNone/>
            </a:pPr>
            <a:r>
              <a:rPr lang="fr-FR" sz="1800" dirty="0"/>
              <a:t>  "</a:t>
            </a:r>
            <a:r>
              <a:rPr lang="fr-FR" sz="1800" dirty="0" err="1"/>
              <a:t>aud</a:t>
            </a:r>
            <a:r>
              <a:rPr lang="fr-FR" sz="1800" dirty="0"/>
              <a:t>": [</a:t>
            </a:r>
          </a:p>
          <a:p>
            <a:pPr marL="0" indent="0">
              <a:buNone/>
            </a:pPr>
            <a:r>
              <a:rPr lang="fr-FR" sz="1800" dirty="0"/>
              <a:t>    "https://openid.bworld.fr",</a:t>
            </a:r>
          </a:p>
          <a:p>
            <a:pPr marL="0" indent="0">
              <a:buNone/>
            </a:pPr>
            <a:r>
              <a:rPr lang="fr-FR" sz="1800" dirty="0"/>
              <a:t>    "api-</a:t>
            </a:r>
            <a:r>
              <a:rPr lang="fr-FR" sz="1800" dirty="0" err="1"/>
              <a:t>bworld</a:t>
            </a:r>
            <a:r>
              <a:rPr lang="fr-FR" sz="1800" dirty="0"/>
              <a:t>"</a:t>
            </a:r>
          </a:p>
          <a:p>
            <a:pPr marL="0" indent="0">
              <a:buNone/>
            </a:pPr>
            <a:r>
              <a:rPr lang="fr-FR" sz="1800" dirty="0"/>
              <a:t>  ],</a:t>
            </a:r>
          </a:p>
          <a:p>
            <a:pPr marL="0" indent="0">
              <a:buNone/>
            </a:pPr>
            <a:r>
              <a:rPr lang="fr-FR" sz="1800" dirty="0"/>
              <a:t>  "</a:t>
            </a:r>
            <a:r>
              <a:rPr lang="fr-FR" sz="1800" dirty="0" err="1"/>
              <a:t>acr</a:t>
            </a:r>
            <a:r>
              <a:rPr lang="fr-FR" sz="1800" dirty="0"/>
              <a:t>": "1",</a:t>
            </a:r>
          </a:p>
          <a:p>
            <a:pPr marL="0" indent="0">
              <a:buNone/>
            </a:pPr>
            <a:r>
              <a:rPr lang="fr-FR" sz="1800" dirty="0"/>
              <a:t>  "</a:t>
            </a:r>
            <a:r>
              <a:rPr lang="fr-FR" sz="1800" dirty="0" err="1"/>
              <a:t>rlm</a:t>
            </a:r>
            <a:r>
              <a:rPr lang="fr-FR" sz="1800" dirty="0"/>
              <a:t>": "</a:t>
            </a:r>
            <a:r>
              <a:rPr lang="fr-FR" sz="1800" dirty="0" err="1"/>
              <a:t>OpenId</a:t>
            </a:r>
            <a:r>
              <a:rPr lang="fr-FR" sz="1800" dirty="0"/>
              <a:t> </a:t>
            </a:r>
            <a:r>
              <a:rPr lang="fr-FR" sz="1800" dirty="0" err="1"/>
              <a:t>from</a:t>
            </a:r>
            <a:r>
              <a:rPr lang="fr-FR" sz="1800" dirty="0"/>
              <a:t> api </a:t>
            </a:r>
            <a:r>
              <a:rPr lang="fr-FR" sz="1800" dirty="0" err="1"/>
              <a:t>bworld</a:t>
            </a:r>
            <a:r>
              <a:rPr lang="fr-FR" sz="1800" dirty="0"/>
              <a:t>",</a:t>
            </a:r>
          </a:p>
          <a:p>
            <a:pPr marL="0" indent="0">
              <a:buNone/>
            </a:pPr>
            <a:r>
              <a:rPr lang="fr-FR" sz="1800" dirty="0"/>
              <a:t>  "scope": "</a:t>
            </a:r>
            <a:r>
              <a:rPr lang="fr-FR" sz="1800" dirty="0" err="1"/>
              <a:t>openid</a:t>
            </a:r>
            <a:r>
              <a:rPr lang="fr-FR" sz="1800" dirty="0"/>
              <a:t> profile email api-</a:t>
            </a:r>
            <a:r>
              <a:rPr lang="fr-FR" sz="1800" dirty="0" err="1"/>
              <a:t>bworld</a:t>
            </a:r>
            <a:r>
              <a:rPr lang="fr-FR" sz="1800" dirty="0"/>
              <a:t>",</a:t>
            </a:r>
          </a:p>
          <a:p>
            <a:pPr marL="0" indent="0">
              <a:buNone/>
            </a:pPr>
            <a:r>
              <a:rPr lang="fr-FR" sz="1800" dirty="0"/>
              <a:t>  "</a:t>
            </a:r>
            <a:r>
              <a:rPr lang="fr-FR" sz="1800" dirty="0" err="1"/>
              <a:t>custome_info</a:t>
            </a:r>
            <a:r>
              <a:rPr lang="fr-FR" sz="1800" dirty="0"/>
              <a:t>": "</a:t>
            </a:r>
            <a:r>
              <a:rPr lang="fr-FR" sz="1800" dirty="0" err="1"/>
              <a:t>youhou</a:t>
            </a:r>
            <a:r>
              <a:rPr lang="fr-FR" sz="1800" dirty="0"/>
              <a:t>",</a:t>
            </a:r>
          </a:p>
          <a:p>
            <a:pPr marL="0" indent="0">
              <a:buNone/>
            </a:pPr>
            <a:r>
              <a:rPr lang="fr-FR" sz="1800" dirty="0"/>
              <a:t>  "</a:t>
            </a:r>
            <a:r>
              <a:rPr lang="fr-FR" sz="1800" dirty="0" err="1"/>
              <a:t>exp</a:t>
            </a:r>
            <a:r>
              <a:rPr lang="fr-FR" sz="1800" dirty="0"/>
              <a:t>": 1585672871,</a:t>
            </a:r>
          </a:p>
          <a:p>
            <a:pPr marL="0" indent="0">
              <a:buNone/>
            </a:pPr>
            <a:r>
              <a:rPr lang="fr-FR" sz="1800" dirty="0"/>
              <a:t>  "</a:t>
            </a:r>
            <a:r>
              <a:rPr lang="fr-FR" sz="1800" dirty="0" err="1"/>
              <a:t>member_of</a:t>
            </a:r>
            <a:r>
              <a:rPr lang="fr-FR" sz="1800" dirty="0"/>
              <a:t>": [</a:t>
            </a:r>
          </a:p>
          <a:p>
            <a:pPr marL="0" indent="0">
              <a:buNone/>
            </a:pPr>
            <a:r>
              <a:rPr lang="fr-FR" sz="1800" dirty="0"/>
              <a:t>    "CN=ADV_ADMIN,CN=IAM_ADV,OU=</a:t>
            </a:r>
            <a:r>
              <a:rPr lang="fr-FR" sz="1800" dirty="0" err="1"/>
              <a:t>applis,O</a:t>
            </a:r>
            <a:r>
              <a:rPr lang="fr-FR" sz="1800" dirty="0"/>
              <a:t>=</a:t>
            </a:r>
            <a:r>
              <a:rPr lang="fr-FR" sz="1800" dirty="0" err="1"/>
              <a:t>bworld,DC</a:t>
            </a:r>
            <a:r>
              <a:rPr lang="fr-FR" sz="1800" dirty="0"/>
              <a:t>=REWACAD,DC=</a:t>
            </a:r>
            <a:r>
              <a:rPr lang="fr-FR" sz="1800" dirty="0" err="1"/>
              <a:t>fr</a:t>
            </a:r>
            <a:r>
              <a:rPr lang="fr-FR" sz="1800" dirty="0"/>
              <a:t>"</a:t>
            </a:r>
          </a:p>
          <a:p>
            <a:pPr marL="0" indent="0">
              <a:buNone/>
            </a:pPr>
            <a:r>
              <a:rPr lang="fr-FR" sz="1800" dirty="0"/>
              <a:t>  ],</a:t>
            </a:r>
          </a:p>
          <a:p>
            <a:pPr marL="0" indent="0">
              <a:buNone/>
            </a:pPr>
            <a:r>
              <a:rPr lang="fr-FR" sz="1800" dirty="0"/>
              <a:t>  "</a:t>
            </a:r>
            <a:r>
              <a:rPr lang="fr-FR" sz="1800" dirty="0" err="1"/>
              <a:t>iat</a:t>
            </a:r>
            <a:r>
              <a:rPr lang="fr-FR" sz="1800" dirty="0"/>
              <a:t>": 1585669271,</a:t>
            </a:r>
          </a:p>
          <a:p>
            <a:pPr marL="0" indent="0">
              <a:buNone/>
            </a:pPr>
            <a:r>
              <a:rPr lang="fr-FR" sz="1800" dirty="0"/>
              <a:t>  "</a:t>
            </a:r>
            <a:r>
              <a:rPr lang="fr-FR" sz="1800" dirty="0" err="1"/>
              <a:t>jti</a:t>
            </a:r>
            <a:r>
              <a:rPr lang="fr-FR" sz="1800" dirty="0"/>
              <a:t>": "8e20b896-252e-40a8-80a2-78b2a5237177"</a:t>
            </a:r>
          </a:p>
          <a:p>
            <a:pPr marL="0" indent="0">
              <a:buNone/>
            </a:pPr>
            <a:r>
              <a:rPr lang="fr-FR" sz="1800" dirty="0"/>
              <a:t>}</a:t>
            </a:r>
          </a:p>
        </p:txBody>
      </p:sp>
      <p:sp>
        <p:nvSpPr>
          <p:cNvPr id="3" name="ZoneTexte 2">
            <a:extLst>
              <a:ext uri="{FF2B5EF4-FFF2-40B4-BE49-F238E27FC236}">
                <a16:creationId xmlns:a16="http://schemas.microsoft.com/office/drawing/2014/main" id="{52FB68E6-C3F6-44EE-9162-11492738709D}"/>
              </a:ext>
            </a:extLst>
          </p:cNvPr>
          <p:cNvSpPr txBox="1"/>
          <p:nvPr/>
        </p:nvSpPr>
        <p:spPr>
          <a:xfrm>
            <a:off x="7738712" y="6211669"/>
            <a:ext cx="4453289" cy="646331"/>
          </a:xfrm>
          <a:prstGeom prst="rect">
            <a:avLst/>
          </a:prstGeom>
          <a:solidFill>
            <a:schemeClr val="accent5">
              <a:lumMod val="75000"/>
            </a:schemeClr>
          </a:solidFill>
          <a:ln>
            <a:noFill/>
          </a:ln>
        </p:spPr>
        <p:txBody>
          <a:bodyPr wrap="square" rtlCol="0">
            <a:spAutoFit/>
          </a:bodyPr>
          <a:lstStyle/>
          <a:p>
            <a:pPr algn="l"/>
            <a:r>
              <a:rPr lang="fr-FR" sz="3600" dirty="0" err="1">
                <a:solidFill>
                  <a:schemeClr val="bg1"/>
                </a:solidFill>
              </a:rPr>
              <a:t>access_token</a:t>
            </a:r>
            <a:r>
              <a:rPr lang="fr-FR" sz="3600" dirty="0">
                <a:solidFill>
                  <a:schemeClr val="bg1"/>
                </a:solidFill>
              </a:rPr>
              <a:t> </a:t>
            </a:r>
            <a:r>
              <a:rPr lang="fr-FR" sz="3600" dirty="0" err="1">
                <a:solidFill>
                  <a:schemeClr val="bg1"/>
                </a:solidFill>
              </a:rPr>
              <a:t>payload</a:t>
            </a:r>
            <a:endParaRPr lang="fr-FR" sz="3600" dirty="0">
              <a:solidFill>
                <a:schemeClr val="bg1"/>
              </a:solidFill>
            </a:endParaRPr>
          </a:p>
        </p:txBody>
      </p:sp>
    </p:spTree>
    <p:extLst>
      <p:ext uri="{BB962C8B-B14F-4D97-AF65-F5344CB8AC3E}">
        <p14:creationId xmlns:p14="http://schemas.microsoft.com/office/powerpoint/2010/main" val="1411190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normAutofit/>
          </a:bodyPr>
          <a:lstStyle/>
          <a:p>
            <a:r>
              <a:rPr lang="fr-FR" sz="6600" dirty="0"/>
              <a:t>HTTPS</a:t>
            </a:r>
          </a:p>
        </p:txBody>
      </p:sp>
      <p:sp>
        <p:nvSpPr>
          <p:cNvPr id="3" name="Espace réservé du contenu 2"/>
          <p:cNvSpPr>
            <a:spLocks noGrp="1"/>
          </p:cNvSpPr>
          <p:nvPr>
            <p:ph idx="1"/>
          </p:nvPr>
        </p:nvSpPr>
        <p:spPr>
          <a:xfrm>
            <a:off x="945542" y="2808513"/>
            <a:ext cx="10300915" cy="2743199"/>
          </a:xfrm>
        </p:spPr>
        <p:txBody>
          <a:bodyPr>
            <a:normAutofit/>
          </a:bodyPr>
          <a:lstStyle/>
          <a:p>
            <a:pPr marL="0" indent="0">
              <a:buNone/>
            </a:pPr>
            <a:r>
              <a:rPr lang="fr-FR" sz="4000" dirty="0"/>
              <a:t>OAuth2 impose l’utilisation de HTTPS pour les échanges.</a:t>
            </a:r>
          </a:p>
        </p:txBody>
      </p:sp>
      <p:sp>
        <p:nvSpPr>
          <p:cNvPr id="62" name="Rectangle 61"/>
          <p:cNvSpPr/>
          <p:nvPr/>
        </p:nvSpPr>
        <p:spPr>
          <a:xfrm>
            <a:off x="300282" y="6404076"/>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2561847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43133" y="262891"/>
            <a:ext cx="7643567" cy="6602418"/>
          </a:xfrm>
        </p:spPr>
        <p:txBody>
          <a:bodyPr>
            <a:normAutofit lnSpcReduction="10000"/>
          </a:bodyPr>
          <a:lstStyle/>
          <a:p>
            <a:pPr marL="0" indent="0">
              <a:buNone/>
            </a:pPr>
            <a:r>
              <a:rPr lang="fr-FR" sz="4000" b="1" dirty="0">
                <a:solidFill>
                  <a:schemeClr val="accent1">
                    <a:lumMod val="75000"/>
                  </a:schemeClr>
                </a:solidFill>
              </a:rPr>
              <a:t>Scope</a:t>
            </a:r>
          </a:p>
          <a:p>
            <a:pPr marL="0" indent="0">
              <a:buNone/>
            </a:pPr>
            <a:r>
              <a:rPr lang="fr-FR" sz="2400" dirty="0"/>
              <a:t>Sert à limiter les droits d’accès. </a:t>
            </a:r>
          </a:p>
          <a:p>
            <a:pPr marL="0" indent="0">
              <a:buNone/>
            </a:pPr>
            <a:r>
              <a:rPr lang="fr-FR" sz="2400" dirty="0">
                <a:solidFill>
                  <a:schemeClr val="bg1">
                    <a:lumMod val="65000"/>
                  </a:schemeClr>
                </a:solidFill>
              </a:rPr>
              <a:t>Le serveur d’autorisation définit la liste des scopes disponibles. </a:t>
            </a:r>
          </a:p>
          <a:p>
            <a:pPr marL="0" indent="0">
              <a:buNone/>
            </a:pPr>
            <a:r>
              <a:rPr lang="fr-FR" sz="2400" dirty="0">
                <a:solidFill>
                  <a:schemeClr val="bg1">
                    <a:lumMod val="65000"/>
                  </a:schemeClr>
                </a:solidFill>
              </a:rPr>
              <a:t>Le client doit envoyer le ou les scopes qu’ils souhaitent utiliser lors de la demande d’autorisation.</a:t>
            </a:r>
          </a:p>
          <a:p>
            <a:pPr marL="0" indent="0">
              <a:buNone/>
            </a:pPr>
            <a:r>
              <a:rPr lang="fr-FR" sz="2400" dirty="0">
                <a:solidFill>
                  <a:schemeClr val="accent2">
                    <a:lumMod val="75000"/>
                  </a:schemeClr>
                </a:solidFill>
              </a:rPr>
              <a:t>Exemple : </a:t>
            </a:r>
            <a:r>
              <a:rPr lang="fr-FR" sz="2400" dirty="0" err="1">
                <a:solidFill>
                  <a:schemeClr val="accent2">
                    <a:lumMod val="75000"/>
                  </a:schemeClr>
                </a:solidFill>
              </a:rPr>
              <a:t>openid</a:t>
            </a:r>
            <a:r>
              <a:rPr lang="fr-FR" sz="2400" dirty="0">
                <a:solidFill>
                  <a:schemeClr val="accent2">
                    <a:lumMod val="75000"/>
                  </a:schemeClr>
                </a:solidFill>
              </a:rPr>
              <a:t> email profile </a:t>
            </a:r>
            <a:r>
              <a:rPr lang="fr-FR" sz="2400" dirty="0" err="1">
                <a:solidFill>
                  <a:schemeClr val="accent2">
                    <a:lumMod val="75000"/>
                  </a:schemeClr>
                </a:solidFill>
              </a:rPr>
              <a:t>account-read</a:t>
            </a:r>
            <a:r>
              <a:rPr lang="fr-FR" sz="2400" dirty="0">
                <a:solidFill>
                  <a:schemeClr val="accent2">
                    <a:lumMod val="75000"/>
                  </a:schemeClr>
                </a:solidFill>
              </a:rPr>
              <a:t> </a:t>
            </a:r>
            <a:r>
              <a:rPr lang="fr-FR" sz="2400" dirty="0" err="1">
                <a:solidFill>
                  <a:schemeClr val="accent2">
                    <a:lumMod val="75000"/>
                  </a:schemeClr>
                </a:solidFill>
              </a:rPr>
              <a:t>account-payment</a:t>
            </a:r>
            <a:r>
              <a:rPr lang="fr-FR" sz="2400" dirty="0">
                <a:solidFill>
                  <a:schemeClr val="accent2">
                    <a:lumMod val="75000"/>
                  </a:schemeClr>
                </a:solidFill>
              </a:rPr>
              <a:t>  </a:t>
            </a:r>
          </a:p>
          <a:p>
            <a:pPr marL="0" indent="0">
              <a:buNone/>
            </a:pPr>
            <a:endParaRPr lang="fr-FR" sz="2800" dirty="0"/>
          </a:p>
          <a:p>
            <a:pPr marL="0" indent="0">
              <a:buNone/>
            </a:pPr>
            <a:r>
              <a:rPr lang="fr-FR" sz="4000" b="1" dirty="0">
                <a:solidFill>
                  <a:schemeClr val="accent1">
                    <a:lumMod val="75000"/>
                  </a:schemeClr>
                </a:solidFill>
              </a:rPr>
              <a:t>Audience</a:t>
            </a:r>
          </a:p>
          <a:p>
            <a:pPr marL="0" indent="0">
              <a:buNone/>
            </a:pPr>
            <a:r>
              <a:rPr lang="fr-FR" sz="2400" dirty="0"/>
              <a:t>Spécifier le ou les </a:t>
            </a:r>
            <a:r>
              <a:rPr lang="en-US" sz="2400" dirty="0"/>
              <a:t>API que </a:t>
            </a:r>
            <a:r>
              <a:rPr lang="en-US" sz="2400" dirty="0" err="1"/>
              <a:t>vous</a:t>
            </a:r>
            <a:r>
              <a:rPr lang="en-US" sz="2400" dirty="0"/>
              <a:t> </a:t>
            </a:r>
            <a:r>
              <a:rPr lang="en-US" sz="2400" dirty="0" err="1"/>
              <a:t>cibler</a:t>
            </a:r>
            <a:r>
              <a:rPr lang="en-US" sz="2400" dirty="0"/>
              <a:t>.</a:t>
            </a:r>
          </a:p>
          <a:p>
            <a:pPr marL="0" indent="0">
              <a:buNone/>
            </a:pPr>
            <a:r>
              <a:rPr lang="fr-FR" sz="2400" dirty="0">
                <a:solidFill>
                  <a:schemeClr val="bg1">
                    <a:lumMod val="65000"/>
                  </a:schemeClr>
                </a:solidFill>
              </a:rPr>
              <a:t>Le serveur d’autorisation définit la liste des audiences disponibles. </a:t>
            </a:r>
          </a:p>
          <a:p>
            <a:pPr marL="0" indent="0">
              <a:buNone/>
            </a:pPr>
            <a:r>
              <a:rPr lang="fr-FR" sz="2400" dirty="0">
                <a:solidFill>
                  <a:schemeClr val="bg1">
                    <a:lumMod val="65000"/>
                  </a:schemeClr>
                </a:solidFill>
              </a:rPr>
              <a:t>Le client doit envoyer le ou les scopes qu’ils souhaitent utiliser lors de la demande d’autorisation.</a:t>
            </a:r>
            <a:endParaRPr lang="en-US" sz="2400" dirty="0"/>
          </a:p>
          <a:p>
            <a:pPr marL="0" indent="0">
              <a:buNone/>
            </a:pPr>
            <a:r>
              <a:rPr lang="fr-FR" sz="2400" dirty="0">
                <a:solidFill>
                  <a:schemeClr val="accent2">
                    <a:lumMod val="75000"/>
                  </a:schemeClr>
                </a:solidFill>
              </a:rPr>
              <a:t>Exemple : api-</a:t>
            </a:r>
            <a:r>
              <a:rPr lang="fr-FR" sz="2400" dirty="0" err="1">
                <a:solidFill>
                  <a:schemeClr val="accent2">
                    <a:lumMod val="75000"/>
                  </a:schemeClr>
                </a:solidFill>
              </a:rPr>
              <a:t>bank</a:t>
            </a:r>
            <a:r>
              <a:rPr lang="fr-FR" sz="2400" dirty="0">
                <a:solidFill>
                  <a:schemeClr val="accent2">
                    <a:lumMod val="75000"/>
                  </a:schemeClr>
                </a:solidFill>
              </a:rPr>
              <a:t> api-</a:t>
            </a:r>
            <a:r>
              <a:rPr lang="fr-FR" sz="2400" dirty="0" err="1">
                <a:solidFill>
                  <a:schemeClr val="accent2">
                    <a:lumMod val="75000"/>
                  </a:schemeClr>
                </a:solidFill>
              </a:rPr>
              <a:t>payment</a:t>
            </a:r>
            <a:endParaRPr lang="fr-FR" sz="2400" dirty="0">
              <a:solidFill>
                <a:schemeClr val="accent2">
                  <a:lumMod val="75000"/>
                </a:schemeClr>
              </a:solidFill>
            </a:endParaRPr>
          </a:p>
        </p:txBody>
      </p:sp>
      <p:sp>
        <p:nvSpPr>
          <p:cNvPr id="9" name="ZoneTexte 8">
            <a:extLst>
              <a:ext uri="{FF2B5EF4-FFF2-40B4-BE49-F238E27FC236}">
                <a16:creationId xmlns:a16="http://schemas.microsoft.com/office/drawing/2014/main" id="{B214D3A0-A278-4A17-B812-71EADF8763F0}"/>
              </a:ext>
            </a:extLst>
          </p:cNvPr>
          <p:cNvSpPr txBox="1">
            <a:spLocks/>
          </p:cNvSpPr>
          <p:nvPr/>
        </p:nvSpPr>
        <p:spPr>
          <a:xfrm>
            <a:off x="7886700" y="679000"/>
            <a:ext cx="4305300" cy="6186309"/>
          </a:xfrm>
          <a:prstGeom prst="rect">
            <a:avLst/>
          </a:prstGeom>
          <a:solidFill>
            <a:schemeClr val="accent5">
              <a:lumMod val="75000"/>
            </a:schemeClr>
          </a:solidFill>
        </p:spPr>
        <p:txBody>
          <a:bodyPr wrap="square" rtlCol="0">
            <a:spAutoFit/>
          </a:bodyPr>
          <a:lstStyle/>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les scopes nécessaire à chaque actions/routes</a:t>
            </a:r>
          </a:p>
          <a:p>
            <a:endParaRPr lang="fr-FR" sz="3600" dirty="0">
              <a:solidFill>
                <a:schemeClr val="bg1"/>
              </a:solidFill>
            </a:endParaRPr>
          </a:p>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que son audience est bien positionné</a:t>
            </a:r>
          </a:p>
        </p:txBody>
      </p:sp>
      <p:pic>
        <p:nvPicPr>
          <p:cNvPr id="11" name="Picture 4" descr="Résultat de recherche d'images pour &quot;warning orange free&quot;">
            <a:extLst>
              <a:ext uri="{FF2B5EF4-FFF2-40B4-BE49-F238E27FC236}">
                <a16:creationId xmlns:a16="http://schemas.microsoft.com/office/drawing/2014/main" id="{56CD64B6-D4BB-4413-A469-C956C938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190" y="0"/>
            <a:ext cx="675786" cy="6757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58D7D-BC09-4EBE-9FA7-4EB402C04318}"/>
              </a:ext>
            </a:extLst>
          </p:cNvPr>
          <p:cNvSpPr txBox="1"/>
          <p:nvPr/>
        </p:nvSpPr>
        <p:spPr>
          <a:xfrm>
            <a:off x="8915400" y="17923"/>
            <a:ext cx="1707390" cy="646331"/>
          </a:xfrm>
          <a:prstGeom prst="rect">
            <a:avLst/>
          </a:prstGeom>
          <a:solidFill>
            <a:schemeClr val="accent4"/>
          </a:solidFill>
        </p:spPr>
        <p:txBody>
          <a:bodyPr wrap="none" rtlCol="0">
            <a:spAutoFit/>
          </a:bodyPr>
          <a:lstStyle/>
          <a:p>
            <a:pPr algn="l"/>
            <a:r>
              <a:rPr lang="fr-FR" sz="3600" dirty="0">
                <a:solidFill>
                  <a:schemeClr val="bg1"/>
                </a:solidFill>
              </a:rPr>
              <a:t>Sécurité</a:t>
            </a:r>
          </a:p>
        </p:txBody>
      </p:sp>
    </p:spTree>
    <p:extLst>
      <p:ext uri="{BB962C8B-B14F-4D97-AF65-F5344CB8AC3E}">
        <p14:creationId xmlns:p14="http://schemas.microsoft.com/office/powerpoint/2010/main" val="11088737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err="1"/>
              <a:t>Oauth</a:t>
            </a:r>
            <a:r>
              <a:rPr lang="fr-FR" dirty="0"/>
              <a:t> 2.0</a:t>
            </a:r>
          </a:p>
        </p:txBody>
      </p:sp>
      <p:sp>
        <p:nvSpPr>
          <p:cNvPr id="3" name="Espace réservé du contenu 2"/>
          <p:cNvSpPr>
            <a:spLocks noGrp="1"/>
          </p:cNvSpPr>
          <p:nvPr>
            <p:ph idx="1"/>
          </p:nvPr>
        </p:nvSpPr>
        <p:spPr>
          <a:xfrm>
            <a:off x="480060" y="1061240"/>
            <a:ext cx="11221610" cy="5697369"/>
          </a:xfrm>
        </p:spPr>
        <p:txBody>
          <a:bodyPr>
            <a:normAutofit/>
          </a:bodyPr>
          <a:lstStyle/>
          <a:p>
            <a:pPr marL="0" indent="0">
              <a:buNone/>
            </a:pPr>
            <a:r>
              <a:rPr lang="fr-FR" dirty="0"/>
              <a:t>Un client ne peut utiliser le protocole </a:t>
            </a:r>
            <a:r>
              <a:rPr lang="fr-FR" dirty="0" err="1"/>
              <a:t>OAuth</a:t>
            </a:r>
            <a:r>
              <a:rPr lang="fr-FR" dirty="0"/>
              <a:t> sans être connu du serveur d’autorisation. Pour cela il lui faut donc s’enregistrer auprès du serveur d’autorisation. Pour cela il doit fournir un ensemble de données :</a:t>
            </a:r>
          </a:p>
          <a:p>
            <a:r>
              <a:rPr lang="fr-FR" dirty="0">
                <a:solidFill>
                  <a:schemeClr val="accent1">
                    <a:lumMod val="75000"/>
                  </a:schemeClr>
                </a:solidFill>
              </a:rPr>
              <a:t>Nom de l’application</a:t>
            </a:r>
          </a:p>
          <a:p>
            <a:r>
              <a:rPr lang="fr-FR" dirty="0">
                <a:solidFill>
                  <a:schemeClr val="accent1">
                    <a:lumMod val="75000"/>
                  </a:schemeClr>
                </a:solidFill>
              </a:rPr>
              <a:t>Url du site</a:t>
            </a:r>
          </a:p>
          <a:p>
            <a:r>
              <a:rPr lang="fr-FR" dirty="0">
                <a:solidFill>
                  <a:schemeClr val="accent1">
                    <a:lumMod val="75000"/>
                  </a:schemeClr>
                </a:solidFill>
              </a:rPr>
              <a:t>Url de retour</a:t>
            </a:r>
          </a:p>
          <a:p>
            <a:r>
              <a:rPr lang="fr-FR" dirty="0">
                <a:solidFill>
                  <a:schemeClr val="accent1">
                    <a:lumMod val="75000"/>
                  </a:schemeClr>
                </a:solidFill>
              </a:rPr>
              <a:t>Etc.</a:t>
            </a:r>
          </a:p>
          <a:p>
            <a:pPr lvl="1"/>
            <a:endParaRPr lang="fr-FR" dirty="0"/>
          </a:p>
          <a:p>
            <a:pPr marL="0" indent="0">
              <a:buNone/>
            </a:pPr>
            <a:r>
              <a:rPr lang="fr-FR" dirty="0"/>
              <a:t>En échange, le serveur fournira un identifiant et un code secret (</a:t>
            </a:r>
            <a:r>
              <a:rPr lang="fr-FR" b="1" dirty="0">
                <a:solidFill>
                  <a:schemeClr val="accent2">
                    <a:lumMod val="75000"/>
                  </a:schemeClr>
                </a:solidFill>
              </a:rPr>
              <a:t>client id</a:t>
            </a:r>
            <a:r>
              <a:rPr lang="fr-FR" dirty="0"/>
              <a:t> et si nécessaire une </a:t>
            </a:r>
            <a:r>
              <a:rPr lang="fr-FR" b="1" dirty="0">
                <a:solidFill>
                  <a:schemeClr val="accent2">
                    <a:lumMod val="75000"/>
                  </a:schemeClr>
                </a:solidFill>
              </a:rPr>
              <a:t>client secret</a:t>
            </a:r>
            <a:r>
              <a:rPr lang="fr-FR" dirty="0"/>
              <a:t>) sous forme de chaîne de caractères, qui permettra au client de s’identifier.</a:t>
            </a:r>
          </a:p>
        </p:txBody>
      </p:sp>
    </p:spTree>
    <p:extLst>
      <p:ext uri="{BB962C8B-B14F-4D97-AF65-F5344CB8AC3E}">
        <p14:creationId xmlns:p14="http://schemas.microsoft.com/office/powerpoint/2010/main" val="4068355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171450"/>
            <a:ext cx="10515600" cy="1325563"/>
          </a:xfrm>
        </p:spPr>
        <p:txBody>
          <a:bodyPr/>
          <a:lstStyle/>
          <a:p>
            <a:r>
              <a:rPr lang="fr-FR" dirty="0"/>
              <a:t>Types d’autorisation</a:t>
            </a:r>
          </a:p>
        </p:txBody>
      </p:sp>
      <p:sp>
        <p:nvSpPr>
          <p:cNvPr id="3" name="Espace réservé du contenu 2"/>
          <p:cNvSpPr>
            <a:spLocks noGrp="1"/>
          </p:cNvSpPr>
          <p:nvPr>
            <p:ph idx="1"/>
          </p:nvPr>
        </p:nvSpPr>
        <p:spPr>
          <a:xfrm>
            <a:off x="300282" y="1061240"/>
            <a:ext cx="9953173" cy="5697369"/>
          </a:xfrm>
        </p:spPr>
        <p:txBody>
          <a:bodyPr>
            <a:normAutofit fontScale="85000" lnSpcReduction="20000"/>
          </a:bodyPr>
          <a:lstStyle/>
          <a:p>
            <a:pPr marL="0" indent="0">
              <a:buNone/>
            </a:pPr>
            <a:r>
              <a:rPr lang="fr-FR" b="1" dirty="0">
                <a:solidFill>
                  <a:schemeClr val="accent1">
                    <a:lumMod val="75000"/>
                  </a:schemeClr>
                </a:solidFill>
              </a:rPr>
              <a:t>Authorization Code Grant</a:t>
            </a:r>
            <a:r>
              <a:rPr lang="fr-FR" dirty="0">
                <a:solidFill>
                  <a:schemeClr val="accent1">
                    <a:lumMod val="75000"/>
                  </a:schemeClr>
                </a:solidFill>
              </a:rPr>
              <a:t>, l’autorisation via un code</a:t>
            </a:r>
          </a:p>
          <a:p>
            <a:pPr marL="0" indent="0">
              <a:buNone/>
            </a:pPr>
            <a:r>
              <a:rPr lang="fr-FR" sz="2200" dirty="0"/>
              <a:t>Le client est un serveur web. Permet d’obtenir un </a:t>
            </a:r>
            <a:r>
              <a:rPr lang="fr-FR" sz="2200" dirty="0" err="1"/>
              <a:t>token</a:t>
            </a:r>
            <a:r>
              <a:rPr lang="fr-FR" sz="2200" dirty="0"/>
              <a:t> d’accès de longue durée qui pourra être renouvelé via un </a:t>
            </a:r>
            <a:r>
              <a:rPr lang="fr-FR" sz="2200" dirty="0" err="1"/>
              <a:t>token</a:t>
            </a:r>
            <a:r>
              <a:rPr lang="fr-FR" sz="2200" dirty="0"/>
              <a:t> de renouvellement.</a:t>
            </a:r>
          </a:p>
          <a:p>
            <a:pPr marL="0" indent="0">
              <a:buNone/>
            </a:pPr>
            <a:endParaRPr lang="fr-FR" dirty="0"/>
          </a:p>
          <a:p>
            <a:pPr marL="0" indent="0">
              <a:buNone/>
            </a:pPr>
            <a:r>
              <a:rPr lang="fr-FR" b="1" dirty="0" err="1">
                <a:solidFill>
                  <a:schemeClr val="accent1">
                    <a:lumMod val="75000"/>
                  </a:schemeClr>
                </a:solidFill>
              </a:rPr>
              <a:t>Implicit</a:t>
            </a:r>
            <a:r>
              <a:rPr lang="fr-FR" b="1" dirty="0">
                <a:solidFill>
                  <a:schemeClr val="accent1">
                    <a:lumMod val="75000"/>
                  </a:schemeClr>
                </a:solidFill>
              </a:rPr>
              <a:t> Grant</a:t>
            </a:r>
            <a:r>
              <a:rPr lang="fr-FR" dirty="0">
                <a:solidFill>
                  <a:schemeClr val="accent1">
                    <a:lumMod val="75000"/>
                  </a:schemeClr>
                </a:solidFill>
              </a:rPr>
              <a:t>, l’autorisation implicite 	</a:t>
            </a:r>
          </a:p>
          <a:p>
            <a:pPr marL="0" indent="0">
              <a:buNone/>
            </a:pPr>
            <a:r>
              <a:rPr lang="fr-FR" sz="2200" dirty="0"/>
              <a:t>L’application se trouve côté client (Javascript, application mobile). Il ne permet pas d’obtenir de </a:t>
            </a:r>
            <a:r>
              <a:rPr lang="fr-FR" sz="2200" dirty="0" err="1"/>
              <a:t>token</a:t>
            </a:r>
            <a:r>
              <a:rPr lang="fr-FR" sz="2200" dirty="0"/>
              <a:t> de renouvellement.</a:t>
            </a:r>
          </a:p>
          <a:p>
            <a:pPr marL="0" indent="0">
              <a:buNone/>
            </a:pPr>
            <a:endParaRPr lang="fr-FR" sz="2200" dirty="0"/>
          </a:p>
          <a:p>
            <a:pPr marL="0" indent="0">
              <a:buNone/>
            </a:pPr>
            <a:r>
              <a:rPr lang="en-US" b="1" dirty="0">
                <a:solidFill>
                  <a:schemeClr val="accent1">
                    <a:lumMod val="75000"/>
                  </a:schemeClr>
                </a:solidFill>
              </a:rPr>
              <a:t>Authorization Code Flow with Proof Key for Code Exchange (PKCE)</a:t>
            </a:r>
            <a:endParaRPr lang="fr-FR" b="1" dirty="0">
              <a:solidFill>
                <a:schemeClr val="accent1">
                  <a:lumMod val="75000"/>
                </a:schemeClr>
              </a:solidFill>
            </a:endParaRPr>
          </a:p>
          <a:p>
            <a:pPr marL="0" indent="0">
              <a:buNone/>
            </a:pPr>
            <a:r>
              <a:rPr lang="fr-FR" sz="2200" dirty="0"/>
              <a:t>L’application se trouve côté client (Javascript, application mobile) ou serveur. Permet d’obtenir de </a:t>
            </a:r>
            <a:r>
              <a:rPr lang="fr-FR" sz="2200" dirty="0" err="1"/>
              <a:t>token</a:t>
            </a:r>
            <a:r>
              <a:rPr lang="fr-FR" sz="2200" dirty="0"/>
              <a:t> de renouvellement.</a:t>
            </a:r>
          </a:p>
          <a:p>
            <a:pPr marL="0" indent="0">
              <a:buNone/>
            </a:pPr>
            <a:endParaRPr lang="fr-FR" dirty="0"/>
          </a:p>
          <a:p>
            <a:pPr marL="0" indent="0">
              <a:buNone/>
            </a:pPr>
            <a:r>
              <a:rPr lang="fr-FR" b="1" dirty="0">
                <a:solidFill>
                  <a:schemeClr val="accent1">
                    <a:lumMod val="75000"/>
                  </a:schemeClr>
                </a:solidFill>
              </a:rPr>
              <a:t>Client Credentials Grant</a:t>
            </a:r>
            <a:r>
              <a:rPr lang="fr-FR" dirty="0">
                <a:solidFill>
                  <a:schemeClr val="accent1">
                    <a:lumMod val="75000"/>
                  </a:schemeClr>
                </a:solidFill>
              </a:rPr>
              <a:t>, l’autorisation serveur à serveur </a:t>
            </a:r>
          </a:p>
          <a:p>
            <a:pPr marL="0" indent="0">
              <a:buNone/>
            </a:pPr>
            <a:r>
              <a:rPr lang="fr-FR" sz="2200" dirty="0"/>
              <a:t>Utilisé par les clients pour obtenir un jeton d'accès en dehors du contexte d'un utilisateur.</a:t>
            </a:r>
          </a:p>
          <a:p>
            <a:pPr marL="0" indent="0">
              <a:buNone/>
            </a:pPr>
            <a:endParaRPr lang="fr-FR" dirty="0"/>
          </a:p>
          <a:p>
            <a:pPr marL="0" indent="0">
              <a:buNone/>
            </a:pPr>
            <a:r>
              <a:rPr lang="fr-FR" b="1" dirty="0">
                <a:solidFill>
                  <a:schemeClr val="accent1">
                    <a:lumMod val="75000"/>
                  </a:schemeClr>
                </a:solidFill>
              </a:rPr>
              <a:t>Resource Owner </a:t>
            </a:r>
            <a:r>
              <a:rPr lang="fr-FR" b="1" dirty="0" err="1">
                <a:solidFill>
                  <a:schemeClr val="accent1">
                    <a:lumMod val="75000"/>
                  </a:schemeClr>
                </a:solidFill>
              </a:rPr>
              <a:t>Password</a:t>
            </a:r>
            <a:r>
              <a:rPr lang="fr-FR" b="1" dirty="0">
                <a:solidFill>
                  <a:schemeClr val="accent1">
                    <a:lumMod val="75000"/>
                  </a:schemeClr>
                </a:solidFill>
              </a:rPr>
              <a:t> Credentials Grant</a:t>
            </a:r>
            <a:r>
              <a:rPr lang="fr-FR" dirty="0">
                <a:solidFill>
                  <a:schemeClr val="accent1">
                    <a:lumMod val="75000"/>
                  </a:schemeClr>
                </a:solidFill>
              </a:rPr>
              <a:t>, l’autorisation via mot de passe</a:t>
            </a:r>
            <a:endParaRPr lang="fr-FR" dirty="0"/>
          </a:p>
          <a:p>
            <a:pPr lvl="2"/>
            <a:endParaRPr lang="fr-FR" dirty="0"/>
          </a:p>
          <a:p>
            <a:pPr lvl="1"/>
            <a:endParaRPr lang="fr-FR" dirty="0"/>
          </a:p>
        </p:txBody>
      </p:sp>
      <p:pic>
        <p:nvPicPr>
          <p:cNvPr id="6" name="Picture 4" descr="Résultat de recherche d'images pour &quot;warning orange free&quot;">
            <a:extLst>
              <a:ext uri="{FF2B5EF4-FFF2-40B4-BE49-F238E27FC236}">
                <a16:creationId xmlns:a16="http://schemas.microsoft.com/office/drawing/2014/main" id="{A257855B-AAFA-434B-85CB-2A5F45891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6041709"/>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0CB302D-3BC0-47D4-969F-578D06F2AF61}"/>
              </a:ext>
            </a:extLst>
          </p:cNvPr>
          <p:cNvSpPr txBox="1"/>
          <p:nvPr/>
        </p:nvSpPr>
        <p:spPr>
          <a:xfrm>
            <a:off x="10253457" y="5969877"/>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4" name="Picture 4" descr="Résultat de recherche d'images pour &quot;warning orange free&quot;">
            <a:extLst>
              <a:ext uri="{FF2B5EF4-FFF2-40B4-BE49-F238E27FC236}">
                <a16:creationId xmlns:a16="http://schemas.microsoft.com/office/drawing/2014/main" id="{64D90C87-FA08-4546-9F16-3F58F234A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6" y="2772992"/>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AB0F7ED-515A-4AC5-B90E-232F88DA6448}"/>
              </a:ext>
            </a:extLst>
          </p:cNvPr>
          <p:cNvSpPr txBox="1"/>
          <p:nvPr/>
        </p:nvSpPr>
        <p:spPr>
          <a:xfrm>
            <a:off x="10253455" y="2701160"/>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8" name="Picture 4" descr="Résultat de recherche d'images pour &quot;warning orange free&quot;">
            <a:extLst>
              <a:ext uri="{FF2B5EF4-FFF2-40B4-BE49-F238E27FC236}">
                <a16:creationId xmlns:a16="http://schemas.microsoft.com/office/drawing/2014/main" id="{4153F360-CD2A-4F2F-AAB2-DE15FBB53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1297778"/>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E01F2CE3-8E46-4DD4-A9A6-52939BE71682}"/>
              </a:ext>
            </a:extLst>
          </p:cNvPr>
          <p:cNvSpPr txBox="1"/>
          <p:nvPr/>
        </p:nvSpPr>
        <p:spPr>
          <a:xfrm>
            <a:off x="10253457" y="1225946"/>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0" name="Picture 4" descr="Résultat de recherche d'images pour &quot;warning orange free&quot;">
            <a:extLst>
              <a:ext uri="{FF2B5EF4-FFF2-40B4-BE49-F238E27FC236}">
                <a16:creationId xmlns:a16="http://schemas.microsoft.com/office/drawing/2014/main" id="{8D0F72F7-6507-4784-B0A4-8CA642B33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365" y="1297777"/>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D68B0E0-44E5-4A67-8199-2C7A826A553E}"/>
              </a:ext>
            </a:extLst>
          </p:cNvPr>
          <p:cNvSpPr txBox="1"/>
          <p:nvPr/>
        </p:nvSpPr>
        <p:spPr>
          <a:xfrm>
            <a:off x="10306744" y="1225945"/>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spTree>
    <p:extLst>
      <p:ext uri="{BB962C8B-B14F-4D97-AF65-F5344CB8AC3E}">
        <p14:creationId xmlns:p14="http://schemas.microsoft.com/office/powerpoint/2010/main" val="2653944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CF380-73E3-020D-06F6-A5ABA15A46E2}"/>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BC21330F-D7D1-5C0B-D553-1C1DA6EB9D46}"/>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94CA9C46-9C7D-292F-72D0-3D24646ECBE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5A13957B-781A-5E6F-7826-F3FF50A6F344}"/>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0603EF88-FF6A-3607-ECB1-7CFD3DC2EFE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6" name="Picture 2">
            <a:extLst>
              <a:ext uri="{FF2B5EF4-FFF2-40B4-BE49-F238E27FC236}">
                <a16:creationId xmlns:a16="http://schemas.microsoft.com/office/drawing/2014/main" id="{AFCA058D-6E8C-57D0-2FA1-963E34BE5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9FB1849D-5E58-2D8C-EC23-95AA021F46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14684C58-DAF8-3E40-8C49-ED988AE9F01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727394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solidFill>
                  <a:schemeClr val="bg1">
                    <a:lumMod val="50000"/>
                  </a:schemeClr>
                </a:solidFill>
              </a:rPr>
              <a:t>DPoP</a:t>
            </a:r>
            <a:r>
              <a:rPr lang="fr-FR" sz="6000" b="1" dirty="0">
                <a:solidFill>
                  <a:schemeClr val="bg1">
                    <a:lumMod val="50000"/>
                  </a:schemeClr>
                </a:solidFill>
              </a:rPr>
              <a:t>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2BA52A76-BFA0-D9B4-7563-787F52A64143}"/>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35A201D2-CFEE-394B-7421-F79971F02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F9C978C5-9DE8-6F21-E4A6-32884B806D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830169669"/>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FD1E1-0484-13A2-AAC4-912DE80C2AFF}"/>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68BEA950-3259-275F-E20B-1CC209D13292}"/>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D89AB300-A19B-BEF1-1D1A-8B80D10C5D4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1D99C8EA-318C-7BA9-756D-F026F99C074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1FFB52D8-CD6F-B3C2-8FCB-5A58E03C7A23}"/>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9576E49F-B767-C391-A068-A91BBFF87084}"/>
              </a:ext>
            </a:extLst>
          </p:cNvPr>
          <p:cNvSpPr/>
          <p:nvPr/>
        </p:nvSpPr>
        <p:spPr>
          <a:xfrm>
            <a:off x="4440320" y="158115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Picture 2">
            <a:extLst>
              <a:ext uri="{FF2B5EF4-FFF2-40B4-BE49-F238E27FC236}">
                <a16:creationId xmlns:a16="http://schemas.microsoft.com/office/drawing/2014/main" id="{A0BD0370-B521-AD22-CED7-41710780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29C3197F-F5DA-6C5B-28C8-CB3749F93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1" name="ZoneTexte 10">
            <a:extLst>
              <a:ext uri="{FF2B5EF4-FFF2-40B4-BE49-F238E27FC236}">
                <a16:creationId xmlns:a16="http://schemas.microsoft.com/office/drawing/2014/main" id="{89A15C55-DD93-CC6B-11C2-CEE5F8CF24E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393596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F765CE2-E38D-2C2D-F879-044911A0F3F3}"/>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37F42306-137D-6FAC-A06A-71A2732224A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857702C8-4AD9-BB71-7039-3B41DABE77D6}"/>
              </a:ext>
            </a:extLst>
          </p:cNvPr>
          <p:cNvPicPr>
            <a:picLocks noChangeAspect="1"/>
          </p:cNvPicPr>
          <p:nvPr/>
        </p:nvPicPr>
        <p:blipFill>
          <a:blip r:embed="rId4"/>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DF6CA330-10B6-4E7C-278E-2645A3A0C554}"/>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7" name="Image 6">
            <a:extLst>
              <a:ext uri="{FF2B5EF4-FFF2-40B4-BE49-F238E27FC236}">
                <a16:creationId xmlns:a16="http://schemas.microsoft.com/office/drawing/2014/main" id="{FE709983-C91B-B29A-7DFB-CFA0C4DB19ED}"/>
              </a:ext>
            </a:extLst>
          </p:cNvPr>
          <p:cNvPicPr>
            <a:picLocks noChangeAspect="1"/>
          </p:cNvPicPr>
          <p:nvPr/>
        </p:nvPicPr>
        <p:blipFill>
          <a:blip r:embed="rId5"/>
          <a:stretch>
            <a:fillRect/>
          </a:stretch>
        </p:blipFill>
        <p:spPr>
          <a:xfrm rot="10800000">
            <a:off x="6231481" y="620635"/>
            <a:ext cx="804230" cy="804230"/>
          </a:xfrm>
          <a:prstGeom prst="rect">
            <a:avLst/>
          </a:prstGeom>
        </p:spPr>
      </p:pic>
      <p:sp>
        <p:nvSpPr>
          <p:cNvPr id="6" name="ZoneTexte 5">
            <a:extLst>
              <a:ext uri="{FF2B5EF4-FFF2-40B4-BE49-F238E27FC236}">
                <a16:creationId xmlns:a16="http://schemas.microsoft.com/office/drawing/2014/main" id="{3761AEDD-E760-2021-E5E4-0675AD828EED}"/>
              </a:ext>
            </a:extLst>
          </p:cNvPr>
          <p:cNvSpPr txBox="1"/>
          <p:nvPr/>
        </p:nvSpPr>
        <p:spPr>
          <a:xfrm>
            <a:off x="7035711" y="620634"/>
            <a:ext cx="4299858" cy="2492990"/>
          </a:xfrm>
          <a:prstGeom prst="rect">
            <a:avLst/>
          </a:prstGeom>
          <a:solidFill>
            <a:schemeClr val="bg1">
              <a:lumMod val="95000"/>
            </a:schemeClr>
          </a:solidFill>
        </p:spPr>
        <p:txBody>
          <a:bodyPr wrap="square" rtlCol="0">
            <a:spAutoFit/>
          </a:bodyPr>
          <a:lstStyle/>
          <a:p>
            <a:r>
              <a:rPr lang="fr-FR" sz="3200" dirty="0"/>
              <a:t>Identification</a:t>
            </a:r>
          </a:p>
          <a:p>
            <a:r>
              <a:rPr lang="fr-FR" sz="3200" dirty="0" err="1">
                <a:solidFill>
                  <a:schemeClr val="bg1">
                    <a:lumMod val="50000"/>
                  </a:schemeClr>
                </a:solidFill>
              </a:rPr>
              <a:t>Who</a:t>
            </a:r>
            <a:r>
              <a:rPr lang="fr-FR" sz="3200" dirty="0">
                <a:solidFill>
                  <a:schemeClr val="bg1">
                    <a:lumMod val="50000"/>
                  </a:schemeClr>
                </a:solidFill>
              </a:rPr>
              <a:t> are </a:t>
            </a:r>
            <a:r>
              <a:rPr lang="fr-FR" sz="3200" dirty="0" err="1">
                <a:solidFill>
                  <a:schemeClr val="bg1">
                    <a:lumMod val="50000"/>
                  </a:schemeClr>
                </a:solidFill>
              </a:rPr>
              <a:t>you</a:t>
            </a:r>
            <a:r>
              <a:rPr lang="fr-FR" sz="3200" dirty="0">
                <a:solidFill>
                  <a:schemeClr val="bg1">
                    <a:lumMod val="50000"/>
                  </a:schemeClr>
                </a:solidFill>
              </a:rPr>
              <a:t> ?</a:t>
            </a:r>
            <a:br>
              <a:rPr lang="fr-FR" sz="3200" dirty="0"/>
            </a:br>
            <a:r>
              <a:rPr lang="fr-FR" sz="2000" dirty="0">
                <a:solidFill>
                  <a:schemeClr val="accent6">
                    <a:lumMod val="75000"/>
                  </a:schemeClr>
                </a:solidFill>
              </a:rPr>
              <a:t>Example: Login</a:t>
            </a:r>
            <a:br>
              <a:rPr lang="fr-FR" sz="2000" dirty="0">
                <a:solidFill>
                  <a:schemeClr val="accent6">
                    <a:lumMod val="75000"/>
                  </a:schemeClr>
                </a:solidFill>
              </a:rPr>
            </a:br>
            <a:r>
              <a:rPr lang="fr-FR" sz="2000" dirty="0" err="1">
                <a:solidFill>
                  <a:schemeClr val="accent6">
                    <a:lumMod val="75000"/>
                  </a:schemeClr>
                </a:solidFill>
              </a:rPr>
              <a:t>Who</a:t>
            </a:r>
            <a:r>
              <a:rPr lang="fr-FR" sz="2000" dirty="0">
                <a:solidFill>
                  <a:schemeClr val="accent6">
                    <a:lumMod val="75000"/>
                  </a:schemeClr>
                </a:solidFill>
              </a:rPr>
              <a:t> can </a:t>
            </a:r>
            <a:r>
              <a:rPr lang="fr-FR" sz="2000" dirty="0" err="1">
                <a:solidFill>
                  <a:schemeClr val="accent6">
                    <a:lumMod val="75000"/>
                  </a:schemeClr>
                </a:solidFill>
              </a:rPr>
              <a:t>be</a:t>
            </a:r>
            <a:r>
              <a:rPr lang="fr-FR" sz="2000" dirty="0">
                <a:solidFill>
                  <a:schemeClr val="accent6">
                    <a:lumMod val="75000"/>
                  </a:schemeClr>
                </a:solidFill>
              </a:rPr>
              <a:t> </a:t>
            </a:r>
            <a:r>
              <a:rPr lang="fr-FR" sz="2000" dirty="0" err="1">
                <a:solidFill>
                  <a:schemeClr val="accent6">
                    <a:lumMod val="75000"/>
                  </a:schemeClr>
                </a:solidFill>
              </a:rPr>
              <a:t>autenticated</a:t>
            </a:r>
            <a:r>
              <a:rPr lang="fr-FR" sz="2000" dirty="0">
                <a:solidFill>
                  <a:schemeClr val="accent6">
                    <a:lumMod val="75000"/>
                  </a:schemeClr>
                </a:solidFill>
              </a:rPr>
              <a:t> ? </a:t>
            </a:r>
            <a:br>
              <a:rPr lang="fr-FR" sz="2000" dirty="0">
                <a:solidFill>
                  <a:schemeClr val="accent6">
                    <a:lumMod val="75000"/>
                  </a:schemeClr>
                </a:solidFill>
              </a:rPr>
            </a:br>
            <a:r>
              <a:rPr lang="fr-FR" sz="2000" dirty="0">
                <a:solidFill>
                  <a:schemeClr val="accent6">
                    <a:lumMod val="75000"/>
                  </a:schemeClr>
                </a:solidFill>
              </a:rPr>
              <a:t>One </a:t>
            </a:r>
            <a:r>
              <a:rPr lang="fr-FR" sz="2000" dirty="0" err="1">
                <a:solidFill>
                  <a:schemeClr val="accent6">
                    <a:lumMod val="75000"/>
                  </a:schemeClr>
                </a:solidFill>
              </a:rPr>
              <a:t>human</a:t>
            </a:r>
            <a:r>
              <a:rPr lang="fr-FR" sz="2000" dirty="0">
                <a:solidFill>
                  <a:schemeClr val="accent6">
                    <a:lumMod val="75000"/>
                  </a:schemeClr>
                </a:solidFill>
              </a:rPr>
              <a:t>, one machine</a:t>
            </a:r>
            <a:endParaRPr lang="fr-FR" sz="3200" dirty="0">
              <a:solidFill>
                <a:schemeClr val="accent6">
                  <a:lumMod val="75000"/>
                </a:schemeClr>
              </a:solidFill>
            </a:endParaRPr>
          </a:p>
          <a:p>
            <a:endParaRPr lang="fr-FR" sz="3200" dirty="0"/>
          </a:p>
        </p:txBody>
      </p:sp>
      <p:pic>
        <p:nvPicPr>
          <p:cNvPr id="11" name="Picture 2">
            <a:extLst>
              <a:ext uri="{FF2B5EF4-FFF2-40B4-BE49-F238E27FC236}">
                <a16:creationId xmlns:a16="http://schemas.microsoft.com/office/drawing/2014/main" id="{43E2C228-59E6-0070-DCB2-F836786439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8A931AA3-F2F7-96AC-2861-5E177CC693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20C93D19-D7D5-CF51-ABB9-BDDA01E966D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225613594"/>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C2F77-BF85-DAC0-FF43-FE7727C5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56B145D-DDC4-920E-DEBB-42C5D69970F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70F49F85-3CBB-DB8A-A10A-8C8578909EEB}"/>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86D83A3A-6D5E-732F-46F6-D55771CF500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B400536B-79F2-3915-E924-4140841AD28E}"/>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37EFA53C-AA8D-873D-EBF8-969E27EA35E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051C3EDB-4C06-65BD-B43F-51FC9E4B8313}"/>
              </a:ext>
            </a:extLst>
          </p:cNvPr>
          <p:cNvSpPr/>
          <p:nvPr/>
        </p:nvSpPr>
        <p:spPr>
          <a:xfrm>
            <a:off x="4341260" y="235807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39B2E3-F023-9BA8-B572-7C145BA070D5}"/>
              </a:ext>
            </a:extLst>
          </p:cNvPr>
          <p:cNvSpPr/>
          <p:nvPr/>
        </p:nvSpPr>
        <p:spPr>
          <a:xfrm>
            <a:off x="4181240" y="0"/>
            <a:ext cx="2141220" cy="163068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a:extLst>
              <a:ext uri="{FF2B5EF4-FFF2-40B4-BE49-F238E27FC236}">
                <a16:creationId xmlns:a16="http://schemas.microsoft.com/office/drawing/2014/main" id="{A12C7D74-0A30-6C61-931E-BB60E9257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CA9DBC09-D3EE-6D0E-98F5-893317CDF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3" name="ZoneTexte 12">
            <a:extLst>
              <a:ext uri="{FF2B5EF4-FFF2-40B4-BE49-F238E27FC236}">
                <a16:creationId xmlns:a16="http://schemas.microsoft.com/office/drawing/2014/main" id="{4F22AC17-566C-C3E7-97BB-7CA1DA221F3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313906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4EFFC-D492-9618-4A73-864AC6BDFB9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E82A41C-C6FF-4A41-DC17-F6B8FD7D928D}"/>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0CD860BE-FADA-1AF5-FC89-63FF2731D62E}"/>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CF1FFCFE-8630-64E1-F482-DCA245FFF5E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9F04A79-D8C8-D6BF-3658-73A631782EA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B439C486-EC62-6F47-AE6B-51DA156FD439}"/>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a:t>Identification</a:t>
            </a:r>
            <a:r>
              <a:rPr lang="fr-FR" sz="2000"/>
              <a:t> </a:t>
            </a:r>
            <a:endParaRPr lang="fr-FR" sz="2000">
              <a:solidFill>
                <a:schemeClr val="accent6">
                  <a:lumMod val="75000"/>
                </a:schemeClr>
              </a:solidFill>
            </a:endParaRPr>
          </a:p>
          <a:p>
            <a:pPr algn="ctr" fontAlgn="base"/>
            <a:endParaRPr lang="fr-FR" sz="4000"/>
          </a:p>
          <a:p>
            <a:pPr algn="ctr" fontAlgn="base"/>
            <a:r>
              <a:rPr lang="fr-FR" sz="600" b="1"/>
              <a:t>Authentification</a:t>
            </a:r>
            <a:r>
              <a:rPr lang="fr-FR" sz="800"/>
              <a:t> </a:t>
            </a:r>
          </a:p>
          <a:p>
            <a:pPr algn="ctr" fontAlgn="base"/>
            <a:endParaRPr lang="fr-FR" sz="4000" b="1"/>
          </a:p>
          <a:p>
            <a:pPr algn="ctr" fontAlgn="base"/>
            <a:r>
              <a:rPr lang="fr-FR" sz="300" b="1"/>
              <a:t>Autorisation</a:t>
            </a:r>
          </a:p>
          <a:p>
            <a:pPr algn="ctr" fontAlgn="base"/>
            <a:endParaRPr lang="fr-FR" sz="4000" b="1">
              <a:solidFill>
                <a:srgbClr val="2D293E"/>
              </a:solidFill>
              <a:latin typeface="Franklin Gothic Book" panose="020B0503020102020204"/>
            </a:endParaRPr>
          </a:p>
          <a:p>
            <a:pPr algn="ctr" fontAlgn="base"/>
            <a:r>
              <a:rPr lang="fr-FR" sz="150" b="1"/>
              <a:t>HTTP 401</a:t>
            </a:r>
          </a:p>
          <a:p>
            <a:pPr algn="ctr" fontAlgn="base">
              <a:defRPr/>
            </a:pPr>
            <a:endParaRPr lang="fr-FR" sz="4000" b="1">
              <a:solidFill>
                <a:srgbClr val="2D293E"/>
              </a:solidFill>
              <a:latin typeface="Franklin Gothic Book" panose="020B0503020102020204"/>
            </a:endParaRPr>
          </a:p>
          <a:p>
            <a:pPr algn="ctr" fontAlgn="base"/>
            <a:r>
              <a:rPr lang="fr-FR" sz="100" b="1"/>
              <a:t>HTTP 403</a:t>
            </a:r>
          </a:p>
          <a:p>
            <a:pPr algn="ctr" fontAlgn="base"/>
            <a:endParaRPr lang="fr-FR" sz="300" b="1"/>
          </a:p>
          <a:p>
            <a:pPr algn="ctr" fontAlgn="base"/>
            <a:endParaRPr lang="fr-FR" sz="500" dirty="0"/>
          </a:p>
        </p:txBody>
      </p:sp>
      <p:pic>
        <p:nvPicPr>
          <p:cNvPr id="7" name="Image 6">
            <a:extLst>
              <a:ext uri="{FF2B5EF4-FFF2-40B4-BE49-F238E27FC236}">
                <a16:creationId xmlns:a16="http://schemas.microsoft.com/office/drawing/2014/main" id="{3808CF99-D73F-3A4D-9EAA-007ED08A696B}"/>
              </a:ext>
            </a:extLst>
          </p:cNvPr>
          <p:cNvPicPr>
            <a:picLocks noChangeAspect="1"/>
          </p:cNvPicPr>
          <p:nvPr/>
        </p:nvPicPr>
        <p:blipFill>
          <a:blip r:embed="rId4"/>
          <a:stretch>
            <a:fillRect/>
          </a:stretch>
        </p:blipFill>
        <p:spPr>
          <a:xfrm rot="10800000">
            <a:off x="6036219" y="1558846"/>
            <a:ext cx="804230" cy="804230"/>
          </a:xfrm>
          <a:prstGeom prst="rect">
            <a:avLst/>
          </a:prstGeom>
        </p:spPr>
      </p:pic>
      <p:sp>
        <p:nvSpPr>
          <p:cNvPr id="2" name="ZoneTexte 1">
            <a:extLst>
              <a:ext uri="{FF2B5EF4-FFF2-40B4-BE49-F238E27FC236}">
                <a16:creationId xmlns:a16="http://schemas.microsoft.com/office/drawing/2014/main" id="{ADF971E6-2E02-C5AB-9EFD-5ED3021C44EA}"/>
              </a:ext>
            </a:extLst>
          </p:cNvPr>
          <p:cNvSpPr txBox="1"/>
          <p:nvPr/>
        </p:nvSpPr>
        <p:spPr>
          <a:xfrm>
            <a:off x="6840449" y="1558846"/>
            <a:ext cx="4183656" cy="1877437"/>
          </a:xfrm>
          <a:prstGeom prst="rect">
            <a:avLst/>
          </a:prstGeom>
          <a:solidFill>
            <a:schemeClr val="bg1">
              <a:lumMod val="95000"/>
            </a:schemeClr>
          </a:solidFill>
        </p:spPr>
        <p:txBody>
          <a:bodyPr wrap="square" rtlCol="0">
            <a:spAutoFit/>
          </a:bodyPr>
          <a:lstStyle/>
          <a:p>
            <a:r>
              <a:rPr lang="fr-FR" sz="3200" b="1" dirty="0"/>
              <a:t>Authentification</a:t>
            </a:r>
            <a:endParaRPr lang="fr-FR" sz="3200" dirty="0"/>
          </a:p>
          <a:p>
            <a:r>
              <a:rPr lang="fr-FR" sz="3200" dirty="0">
                <a:solidFill>
                  <a:schemeClr val="bg1">
                    <a:lumMod val="50000"/>
                  </a:schemeClr>
                </a:solidFill>
              </a:rPr>
              <a:t>Are </a:t>
            </a:r>
            <a:r>
              <a:rPr lang="fr-FR" sz="3200" dirty="0" err="1">
                <a:solidFill>
                  <a:schemeClr val="bg1">
                    <a:lumMod val="50000"/>
                  </a:schemeClr>
                </a:solidFill>
              </a:rPr>
              <a:t>you</a:t>
            </a:r>
            <a:r>
              <a:rPr lang="fr-FR" sz="3200" dirty="0">
                <a:solidFill>
                  <a:schemeClr val="bg1">
                    <a:lumMod val="50000"/>
                  </a:schemeClr>
                </a:solidFill>
              </a:rPr>
              <a:t> </a:t>
            </a:r>
            <a:r>
              <a:rPr lang="fr-FR" sz="3200" dirty="0" err="1">
                <a:solidFill>
                  <a:schemeClr val="bg1">
                    <a:lumMod val="50000"/>
                  </a:schemeClr>
                </a:solidFill>
              </a:rPr>
              <a:t>really</a:t>
            </a:r>
            <a:r>
              <a:rPr lang="fr-FR" sz="3200" dirty="0">
                <a:solidFill>
                  <a:schemeClr val="bg1">
                    <a:lumMod val="50000"/>
                  </a:schemeClr>
                </a:solidFill>
              </a:rPr>
              <a:t> </a:t>
            </a:r>
            <a:r>
              <a:rPr lang="fr-FR" sz="3200" dirty="0" err="1">
                <a:solidFill>
                  <a:schemeClr val="bg1">
                    <a:lumMod val="50000"/>
                  </a:schemeClr>
                </a:solidFill>
              </a:rPr>
              <a:t>that</a:t>
            </a:r>
            <a:r>
              <a:rPr lang="fr-FR" sz="3200" dirty="0">
                <a:solidFill>
                  <a:schemeClr val="bg1">
                    <a:lumMod val="50000"/>
                  </a:schemeClr>
                </a:solidFill>
              </a:rPr>
              <a:t> </a:t>
            </a:r>
            <a:r>
              <a:rPr lang="fr-FR" sz="3200" dirty="0" err="1">
                <a:solidFill>
                  <a:schemeClr val="bg1">
                    <a:lumMod val="50000"/>
                  </a:schemeClr>
                </a:solidFill>
              </a:rPr>
              <a:t>person</a:t>
            </a:r>
            <a:r>
              <a:rPr lang="fr-FR" sz="3200" dirty="0">
                <a:solidFill>
                  <a:schemeClr val="bg1">
                    <a:lumMod val="50000"/>
                  </a:schemeClr>
                </a:solidFill>
              </a:rPr>
              <a:t>/machine ? </a:t>
            </a:r>
            <a:br>
              <a:rPr lang="fr-FR" sz="3200" dirty="0"/>
            </a:br>
            <a:r>
              <a:rPr lang="fr-FR" sz="2000" dirty="0">
                <a:solidFill>
                  <a:schemeClr val="accent6">
                    <a:lumMod val="75000"/>
                  </a:schemeClr>
                </a:solidFill>
              </a:rPr>
              <a:t>Example : </a:t>
            </a:r>
            <a:r>
              <a:rPr lang="fr-FR" sz="2000" dirty="0" err="1">
                <a:solidFill>
                  <a:schemeClr val="accent6">
                    <a:lumMod val="75000"/>
                  </a:schemeClr>
                </a:solidFill>
              </a:rPr>
              <a:t>Password</a:t>
            </a:r>
            <a:endParaRPr lang="fr-FR" sz="3200" dirty="0"/>
          </a:p>
        </p:txBody>
      </p:sp>
      <p:pic>
        <p:nvPicPr>
          <p:cNvPr id="9" name="Picture 2">
            <a:extLst>
              <a:ext uri="{FF2B5EF4-FFF2-40B4-BE49-F238E27FC236}">
                <a16:creationId xmlns:a16="http://schemas.microsoft.com/office/drawing/2014/main" id="{05EFC605-F932-8DFA-30F5-13AA6B071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71CEF74F-551B-96A8-B368-EB9436BA06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1AE613E7-7688-3AC1-E142-128C9C2F05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5532480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70825-D498-B1DF-E323-EE781ED591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26A278-A422-DC96-CE73-E9169AAC08D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00B1C87-31F2-5712-FA63-6F170471A98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F45EB93C-5669-E9AA-0CBD-1697A26C1AF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Rectangle 7">
            <a:extLst>
              <a:ext uri="{FF2B5EF4-FFF2-40B4-BE49-F238E27FC236}">
                <a16:creationId xmlns:a16="http://schemas.microsoft.com/office/drawing/2014/main" id="{3F5B865A-94E2-1F19-FC69-4A86E49B056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9" name="Rectangle 8">
            <a:extLst>
              <a:ext uri="{FF2B5EF4-FFF2-40B4-BE49-F238E27FC236}">
                <a16:creationId xmlns:a16="http://schemas.microsoft.com/office/drawing/2014/main" id="{04825561-B784-4A13-F04B-96A792BE5E93}"/>
              </a:ext>
            </a:extLst>
          </p:cNvPr>
          <p:cNvSpPr/>
          <p:nvPr/>
        </p:nvSpPr>
        <p:spPr>
          <a:xfrm>
            <a:off x="4341260" y="3291840"/>
            <a:ext cx="2141220" cy="276193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9225C20-077C-A5A3-D0A8-B454359F148E}"/>
              </a:ext>
            </a:extLst>
          </p:cNvPr>
          <p:cNvSpPr/>
          <p:nvPr/>
        </p:nvSpPr>
        <p:spPr>
          <a:xfrm>
            <a:off x="4341260" y="5943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0BA3B427-5A83-21D8-56A1-54785D47685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792F97ED-51C6-746E-2379-221421817507}"/>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B47F85AD-6043-D681-30E1-7726508B6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237447CA-420F-469C-7245-599809DCF8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06830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714C2-3700-1509-0C04-E0D597E3C9DD}"/>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6951BA-8F1D-077F-E518-2992738935E3}"/>
              </a:ext>
            </a:extLst>
          </p:cNvPr>
          <p:cNvSpPr>
            <a:spLocks noGrp="1"/>
          </p:cNvSpPr>
          <p:nvPr>
            <p:ph idx="1"/>
          </p:nvPr>
        </p:nvSpPr>
        <p:spPr>
          <a:xfrm>
            <a:off x="3883825" y="804230"/>
            <a:ext cx="3421850" cy="4814372"/>
          </a:xfrm>
        </p:spPr>
        <p:txBody>
          <a:bodyPr>
            <a:normAutofit/>
          </a:bodyPr>
          <a:lstStyle/>
          <a:p>
            <a:pPr marL="0" indent="0" algn="ctr" fontAlgn="base">
              <a:buNone/>
            </a:pPr>
            <a:r>
              <a:rPr lang="fr-FR" sz="1050" b="1" dirty="0"/>
              <a:t>Identification</a:t>
            </a:r>
            <a:r>
              <a:rPr lang="fr-FR" sz="2000" dirty="0"/>
              <a:t> </a:t>
            </a:r>
            <a:endParaRPr lang="fr-FR" sz="2000" dirty="0">
              <a:solidFill>
                <a:schemeClr val="accent6">
                  <a:lumMod val="75000"/>
                </a:schemeClr>
              </a:solidFill>
            </a:endParaRPr>
          </a:p>
          <a:p>
            <a:pPr marL="0" indent="0" algn="ctr" fontAlgn="base">
              <a:buNone/>
            </a:pPr>
            <a:endParaRPr lang="fr-FR" sz="4000" dirty="0"/>
          </a:p>
          <a:p>
            <a:pPr marL="0" indent="0" algn="ctr" fontAlgn="base">
              <a:buNone/>
            </a:pPr>
            <a:r>
              <a:rPr lang="fr-FR" sz="600" b="1" dirty="0"/>
              <a:t>Authentification</a:t>
            </a:r>
            <a:r>
              <a:rPr lang="fr-FR" sz="800" dirty="0"/>
              <a:t> </a:t>
            </a:r>
          </a:p>
          <a:p>
            <a:pPr marL="0" indent="0" algn="ctr" fontAlgn="base">
              <a:buNone/>
            </a:pPr>
            <a:endParaRPr lang="fr-FR" sz="4000" b="1" dirty="0"/>
          </a:p>
          <a:p>
            <a:pPr marL="0" indent="0" algn="ctr" fontAlgn="base">
              <a:buNone/>
            </a:pPr>
            <a:r>
              <a:rPr lang="fr-FR" sz="300" b="1" dirty="0" err="1"/>
              <a:t>Authorisation</a:t>
            </a:r>
            <a:endParaRPr lang="fr-FR" sz="300" b="1" dirty="0"/>
          </a:p>
          <a:p>
            <a:pPr marL="0" indent="0" algn="ctr" fontAlgn="base">
              <a:buNone/>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50" b="1" dirty="0"/>
              <a:t>HTTP 401</a:t>
            </a:r>
          </a:p>
          <a:p>
            <a:pPr marL="0" marR="0" lvl="0" indent="0" algn="ctr"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00" b="1" dirty="0"/>
              <a:t>HTTP 403</a:t>
            </a:r>
          </a:p>
          <a:p>
            <a:pPr marL="0" indent="0" algn="ctr" fontAlgn="base">
              <a:buNone/>
            </a:pPr>
            <a:endParaRPr lang="fr-FR" sz="300" b="1" dirty="0"/>
          </a:p>
          <a:p>
            <a:pPr marL="0" indent="0" algn="ctr" fontAlgn="base">
              <a:buNone/>
            </a:pPr>
            <a:endParaRPr lang="fr-FR" sz="500" dirty="0"/>
          </a:p>
        </p:txBody>
      </p:sp>
      <p:sp>
        <p:nvSpPr>
          <p:cNvPr id="4" name="Rectangle 3">
            <a:extLst>
              <a:ext uri="{FF2B5EF4-FFF2-40B4-BE49-F238E27FC236}">
                <a16:creationId xmlns:a16="http://schemas.microsoft.com/office/drawing/2014/main" id="{8852D3A2-2B50-9E99-FCDE-747EFD9830C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8EF3ACE-E601-47E5-6909-D30536F6250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ZoneTexte 1">
            <a:extLst>
              <a:ext uri="{FF2B5EF4-FFF2-40B4-BE49-F238E27FC236}">
                <a16:creationId xmlns:a16="http://schemas.microsoft.com/office/drawing/2014/main" id="{450389CE-083F-5F2D-BE1F-A75430C4EF6D}"/>
              </a:ext>
            </a:extLst>
          </p:cNvPr>
          <p:cNvSpPr txBox="1"/>
          <p:nvPr/>
        </p:nvSpPr>
        <p:spPr>
          <a:xfrm>
            <a:off x="6797586" y="2458959"/>
            <a:ext cx="4703064" cy="2554545"/>
          </a:xfrm>
          <a:prstGeom prst="rect">
            <a:avLst/>
          </a:prstGeom>
          <a:solidFill>
            <a:schemeClr val="bg1">
              <a:lumMod val="95000"/>
            </a:schemeClr>
          </a:solidFill>
        </p:spPr>
        <p:txBody>
          <a:bodyPr wrap="square" rtlCol="0">
            <a:spAutoFit/>
          </a:bodyPr>
          <a:lstStyle/>
          <a:p>
            <a:r>
              <a:rPr lang="fr-FR" sz="3200" b="1" dirty="0" err="1"/>
              <a:t>Authorization</a:t>
            </a:r>
            <a:endParaRPr lang="fr-FR" sz="3200" dirty="0"/>
          </a:p>
          <a:p>
            <a:r>
              <a:rPr lang="fr-FR" sz="3200" dirty="0">
                <a:solidFill>
                  <a:schemeClr val="bg1">
                    <a:lumMod val="50000"/>
                  </a:schemeClr>
                </a:solidFill>
              </a:rPr>
              <a:t>Does </a:t>
            </a:r>
            <a:r>
              <a:rPr lang="fr-FR" sz="3200" dirty="0" err="1">
                <a:solidFill>
                  <a:schemeClr val="bg1">
                    <a:lumMod val="50000"/>
                  </a:schemeClr>
                </a:solidFill>
              </a:rPr>
              <a:t>this</a:t>
            </a:r>
            <a:r>
              <a:rPr lang="fr-FR" sz="3200" dirty="0">
                <a:solidFill>
                  <a:schemeClr val="bg1">
                    <a:lumMod val="50000"/>
                  </a:schemeClr>
                </a:solidFill>
              </a:rPr>
              <a:t> personne/machine have the right to </a:t>
            </a:r>
            <a:r>
              <a:rPr lang="fr-FR" sz="3200" dirty="0" err="1">
                <a:solidFill>
                  <a:schemeClr val="bg1">
                    <a:lumMod val="50000"/>
                  </a:schemeClr>
                </a:solidFill>
              </a:rPr>
              <a:t>access</a:t>
            </a:r>
            <a:r>
              <a:rPr lang="fr-FR" sz="3200" dirty="0">
                <a:solidFill>
                  <a:schemeClr val="bg1">
                    <a:lumMod val="50000"/>
                  </a:schemeClr>
                </a:solidFill>
              </a:rPr>
              <a:t> </a:t>
            </a:r>
            <a:r>
              <a:rPr lang="fr-FR" sz="3200" dirty="0" err="1">
                <a:solidFill>
                  <a:schemeClr val="bg1">
                    <a:lumMod val="50000"/>
                  </a:schemeClr>
                </a:solidFill>
              </a:rPr>
              <a:t>this</a:t>
            </a:r>
            <a:r>
              <a:rPr lang="fr-FR" sz="3200" dirty="0">
                <a:solidFill>
                  <a:schemeClr val="bg1">
                    <a:lumMod val="50000"/>
                  </a:schemeClr>
                </a:solidFill>
              </a:rPr>
              <a:t> </a:t>
            </a:r>
            <a:r>
              <a:rPr lang="fr-FR" sz="3200" dirty="0" err="1">
                <a:solidFill>
                  <a:schemeClr val="bg1">
                    <a:lumMod val="50000"/>
                  </a:schemeClr>
                </a:solidFill>
              </a:rPr>
              <a:t>resource</a:t>
            </a:r>
            <a:r>
              <a:rPr lang="fr-FR" sz="3200" dirty="0">
                <a:solidFill>
                  <a:schemeClr val="bg1">
                    <a:lumMod val="50000"/>
                  </a:schemeClr>
                </a:solidFill>
              </a:rPr>
              <a:t> ?</a:t>
            </a:r>
          </a:p>
        </p:txBody>
      </p:sp>
      <p:pic>
        <p:nvPicPr>
          <p:cNvPr id="8" name="Image 7">
            <a:extLst>
              <a:ext uri="{FF2B5EF4-FFF2-40B4-BE49-F238E27FC236}">
                <a16:creationId xmlns:a16="http://schemas.microsoft.com/office/drawing/2014/main" id="{345A0105-9330-0659-1D2C-61A11B9A893D}"/>
              </a:ext>
            </a:extLst>
          </p:cNvPr>
          <p:cNvPicPr>
            <a:picLocks noChangeAspect="1"/>
          </p:cNvPicPr>
          <p:nvPr/>
        </p:nvPicPr>
        <p:blipFill>
          <a:blip r:embed="rId4"/>
          <a:stretch>
            <a:fillRect/>
          </a:stretch>
        </p:blipFill>
        <p:spPr>
          <a:xfrm rot="10800000">
            <a:off x="5993356" y="2458959"/>
            <a:ext cx="804230" cy="804230"/>
          </a:xfrm>
          <a:prstGeom prst="rect">
            <a:avLst/>
          </a:prstGeom>
        </p:spPr>
      </p:pic>
      <p:sp>
        <p:nvSpPr>
          <p:cNvPr id="11" name="ZoneTexte 10">
            <a:extLst>
              <a:ext uri="{FF2B5EF4-FFF2-40B4-BE49-F238E27FC236}">
                <a16:creationId xmlns:a16="http://schemas.microsoft.com/office/drawing/2014/main" id="{35A02E3E-6F76-5F0C-37B9-4D9604A628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2" name="Picture 2">
            <a:extLst>
              <a:ext uri="{FF2B5EF4-FFF2-40B4-BE49-F238E27FC236}">
                <a16:creationId xmlns:a16="http://schemas.microsoft.com/office/drawing/2014/main" id="{DFEB3C46-1643-4AB7-0E8A-3B034E209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52DA8686-C3C1-506C-5696-A35EB29BAF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313920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5C667-2B1A-6E24-4324-508152B5D69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BE4406B-446B-0BBB-83B9-CC1A2339F545}"/>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6B8EBDB-C51D-DCBE-5FCD-0F4B7CC0656C}"/>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4556A2B8-7B63-835D-1B74-27A5F09B6A8A}"/>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77FD707A-CF4E-12C4-CFEB-2C05C550B159}"/>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9FD85ADF-7588-5176-8594-0C254B923ACE}"/>
              </a:ext>
            </a:extLst>
          </p:cNvPr>
          <p:cNvSpPr/>
          <p:nvPr/>
        </p:nvSpPr>
        <p:spPr>
          <a:xfrm>
            <a:off x="4333640" y="8610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2A928834-F225-DF39-2B1D-5440EC136CEF}"/>
              </a:ext>
            </a:extLst>
          </p:cNvPr>
          <p:cNvSpPr/>
          <p:nvPr/>
        </p:nvSpPr>
        <p:spPr>
          <a:xfrm>
            <a:off x="4135520" y="3852093"/>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B311437A-ED32-5759-401D-1CBE06BDE0D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AD7F8078-D1FE-90B5-2468-17CC3F4727DC}"/>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497D7C72-8F50-23C5-769E-ED2D268E1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18D12DF4-BC22-E408-12AF-EC7EFD4EC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2919739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EB259-578B-9327-B0F5-59FA26720B0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B28B7F-5EF4-F322-A266-5E75F10020F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64AC24BA-8C60-B121-B598-0508EE3C4F6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145D980D-050C-A10E-DBEF-1E48E2DE168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9C5D1303-B858-3C9B-01E1-13D71F2B46B9}"/>
              </a:ext>
            </a:extLst>
          </p:cNvPr>
          <p:cNvSpPr txBox="1"/>
          <p:nvPr/>
        </p:nvSpPr>
        <p:spPr>
          <a:xfrm>
            <a:off x="6744246" y="3297159"/>
            <a:ext cx="4703064" cy="2062103"/>
          </a:xfrm>
          <a:prstGeom prst="rect">
            <a:avLst/>
          </a:prstGeom>
          <a:solidFill>
            <a:schemeClr val="bg1">
              <a:lumMod val="95000"/>
            </a:schemeClr>
          </a:solidFill>
        </p:spPr>
        <p:txBody>
          <a:bodyPr wrap="square" rtlCol="0">
            <a:spAutoFit/>
          </a:bodyPr>
          <a:lstStyle/>
          <a:p>
            <a:r>
              <a:rPr lang="fr-FR" sz="3200" b="1" dirty="0"/>
              <a:t>HTTP 401</a:t>
            </a:r>
          </a:p>
          <a:p>
            <a:r>
              <a:rPr lang="en-US" sz="3200" dirty="0">
                <a:solidFill>
                  <a:schemeClr val="bg1">
                    <a:lumMod val="50000"/>
                  </a:schemeClr>
                </a:solidFill>
              </a:rPr>
              <a:t>I'm not authenticated and trying to access a private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56512D1F-96D3-7B13-139D-7B927221F33C}"/>
              </a:ext>
            </a:extLst>
          </p:cNvPr>
          <p:cNvPicPr>
            <a:picLocks noChangeAspect="1"/>
          </p:cNvPicPr>
          <p:nvPr/>
        </p:nvPicPr>
        <p:blipFill>
          <a:blip r:embed="rId3"/>
          <a:stretch>
            <a:fillRect/>
          </a:stretch>
        </p:blipFill>
        <p:spPr>
          <a:xfrm rot="10800000">
            <a:off x="5940016" y="3297159"/>
            <a:ext cx="804230" cy="804230"/>
          </a:xfrm>
          <a:prstGeom prst="rect">
            <a:avLst/>
          </a:prstGeom>
        </p:spPr>
      </p:pic>
      <p:sp>
        <p:nvSpPr>
          <p:cNvPr id="10" name="Rectangle 9">
            <a:extLst>
              <a:ext uri="{FF2B5EF4-FFF2-40B4-BE49-F238E27FC236}">
                <a16:creationId xmlns:a16="http://schemas.microsoft.com/office/drawing/2014/main" id="{7A463E0C-1278-4453-BC81-A562E59278E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12" name="ZoneTexte 11">
            <a:extLst>
              <a:ext uri="{FF2B5EF4-FFF2-40B4-BE49-F238E27FC236}">
                <a16:creationId xmlns:a16="http://schemas.microsoft.com/office/drawing/2014/main" id="{811FFF27-09F5-CDF5-412F-C803F384BEE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ECC823C7-AC3F-45A6-3754-C8F1DCCC6325}"/>
              </a:ext>
            </a:extLst>
          </p:cNvPr>
          <p:cNvPicPr>
            <a:picLocks noChangeAspect="1"/>
          </p:cNvPicPr>
          <p:nvPr/>
        </p:nvPicPr>
        <p:blipFill>
          <a:blip r:embed="rId4"/>
          <a:stretch>
            <a:fillRect/>
          </a:stretch>
        </p:blipFill>
        <p:spPr>
          <a:xfrm>
            <a:off x="-35032" y="0"/>
            <a:ext cx="3918857" cy="6858000"/>
          </a:xfrm>
          <a:prstGeom prst="rect">
            <a:avLst/>
          </a:prstGeom>
        </p:spPr>
      </p:pic>
      <p:pic>
        <p:nvPicPr>
          <p:cNvPr id="13" name="Picture 2">
            <a:extLst>
              <a:ext uri="{FF2B5EF4-FFF2-40B4-BE49-F238E27FC236}">
                <a16:creationId xmlns:a16="http://schemas.microsoft.com/office/drawing/2014/main" id="{C953B805-99AF-3B8B-D548-DB72C1DF7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4" name="Graphique 13">
            <a:extLst>
              <a:ext uri="{FF2B5EF4-FFF2-40B4-BE49-F238E27FC236}">
                <a16:creationId xmlns:a16="http://schemas.microsoft.com/office/drawing/2014/main" id="{D36C604F-0910-0922-B3E7-7B3DE4A43B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1777439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7E3B9-2010-DE32-F835-E8C8594C60B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5E61D23-C282-6A66-A4BF-D6257D8CBB1B}"/>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CD347865-C535-28B0-227F-F02CB224A71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21D8829F-635C-47A5-2DB6-758CB891B4B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9109BC51-DFF9-68AB-A2B7-9694D2F802F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1FE367BE-B181-F5EB-B959-A197A0025911}"/>
              </a:ext>
            </a:extLst>
          </p:cNvPr>
          <p:cNvSpPr/>
          <p:nvPr/>
        </p:nvSpPr>
        <p:spPr>
          <a:xfrm>
            <a:off x="4348880" y="804230"/>
            <a:ext cx="2141220" cy="300577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E84D1148-A36E-93C6-5596-0E2EE52E4FC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F8A91721-0B12-C4FF-BDE4-3D042F033D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4E6668C5-4479-ED40-E068-258BFF1DF2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FB80492F-3C31-183A-A99D-84A7E89F8C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858504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32858-1838-C987-B8B6-DCD1960FAFB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1F1C75-F842-2F59-D5CB-057EC6E59A4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430BE8CD-E072-4305-C358-BB54466ECB4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9434C3D3-8807-44EE-FBFD-6BF6D0C7160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D2212156-E81A-40F0-907E-B2225781D841}"/>
              </a:ext>
            </a:extLst>
          </p:cNvPr>
          <p:cNvSpPr txBox="1"/>
          <p:nvPr/>
        </p:nvSpPr>
        <p:spPr>
          <a:xfrm>
            <a:off x="6683286" y="4116628"/>
            <a:ext cx="4703064" cy="2062103"/>
          </a:xfrm>
          <a:prstGeom prst="rect">
            <a:avLst/>
          </a:prstGeom>
          <a:solidFill>
            <a:schemeClr val="bg1">
              <a:lumMod val="95000"/>
            </a:schemeClr>
          </a:solidFill>
        </p:spPr>
        <p:txBody>
          <a:bodyPr wrap="square" rtlCol="0">
            <a:spAutoFit/>
          </a:bodyPr>
          <a:lstStyle/>
          <a:p>
            <a:r>
              <a:rPr lang="fr-FR" sz="3200" b="1" dirty="0"/>
              <a:t>HTTP 403</a:t>
            </a:r>
          </a:p>
          <a:p>
            <a:r>
              <a:rPr lang="en-US" sz="3200" dirty="0">
                <a:solidFill>
                  <a:schemeClr val="bg1">
                    <a:lumMod val="50000"/>
                  </a:schemeClr>
                </a:solidFill>
              </a:rPr>
              <a:t>I am authenticated but I do not have the right to access the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12F50CB3-3CB5-B1D3-4BEB-C61A9F3294C6}"/>
              </a:ext>
            </a:extLst>
          </p:cNvPr>
          <p:cNvPicPr>
            <a:picLocks noChangeAspect="1"/>
          </p:cNvPicPr>
          <p:nvPr/>
        </p:nvPicPr>
        <p:blipFill>
          <a:blip r:embed="rId3"/>
          <a:stretch>
            <a:fillRect/>
          </a:stretch>
        </p:blipFill>
        <p:spPr>
          <a:xfrm rot="10800000">
            <a:off x="5879056" y="4116628"/>
            <a:ext cx="804230" cy="804230"/>
          </a:xfrm>
          <a:prstGeom prst="rect">
            <a:avLst/>
          </a:prstGeom>
        </p:spPr>
      </p:pic>
      <p:sp>
        <p:nvSpPr>
          <p:cNvPr id="2" name="Rectangle 1">
            <a:extLst>
              <a:ext uri="{FF2B5EF4-FFF2-40B4-BE49-F238E27FC236}">
                <a16:creationId xmlns:a16="http://schemas.microsoft.com/office/drawing/2014/main" id="{39DD6B5D-2C75-AF45-EEAA-4E3BD2235E9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C1B08857-0D02-6CBF-CB5E-1D3A02D0FF8F}"/>
              </a:ext>
            </a:extLst>
          </p:cNvPr>
          <p:cNvPicPr>
            <a:picLocks noChangeAspect="1"/>
          </p:cNvPicPr>
          <p:nvPr/>
        </p:nvPicPr>
        <p:blipFill>
          <a:blip r:embed="rId4"/>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1F3EFFF2-3871-8072-7409-C06D5CCF0F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EC68FCB9-398E-F4AF-5999-F7F3D5666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4DFB17D5-DBFD-48D5-5089-B580973C1B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52269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DF7270-5C9D-AD23-A337-A3627D8B057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749E7CD-3E6E-6DC4-C985-CE3E1DB29D8B}"/>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FAEC5E-864C-A87C-DB90-FB89C1165D41}"/>
              </a:ext>
            </a:extLst>
          </p:cNvPr>
          <p:cNvSpPr txBox="1"/>
          <p:nvPr/>
        </p:nvSpPr>
        <p:spPr>
          <a:xfrm>
            <a:off x="1232053" y="1537662"/>
            <a:ext cx="9727894" cy="3477875"/>
          </a:xfrm>
          <a:prstGeom prst="rect">
            <a:avLst/>
          </a:prstGeom>
          <a:noFill/>
        </p:spPr>
        <p:txBody>
          <a:bodyPr wrap="square">
            <a:spAutoFit/>
          </a:bodyPr>
          <a:lstStyle/>
          <a:p>
            <a:pPr marL="0" indent="0">
              <a:buNone/>
            </a:pPr>
            <a:r>
              <a:rPr lang="fr-FR" sz="4400" b="0" i="0" dirty="0" err="1">
                <a:solidFill>
                  <a:srgbClr val="792675"/>
                </a:solidFill>
                <a:effectLst/>
                <a:latin typeface="consolas" panose="020B0609020204030204" pitchFamily="49" charset="0"/>
              </a:rPr>
              <a:t>access_token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refresh_token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id_token</a:t>
            </a:r>
            <a:endParaRPr lang="fr-FR" sz="4400" dirty="0"/>
          </a:p>
        </p:txBody>
      </p:sp>
      <p:sp>
        <p:nvSpPr>
          <p:cNvPr id="5" name="Rectangle 4">
            <a:extLst>
              <a:ext uri="{FF2B5EF4-FFF2-40B4-BE49-F238E27FC236}">
                <a16:creationId xmlns:a16="http://schemas.microsoft.com/office/drawing/2014/main" id="{D3A11333-3112-F19D-EAF9-9B01FE1D6E9F}"/>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C6E04B41-B40E-3562-F5C6-5A160A5BF2A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F8494B98-4B22-B0BB-CDC5-9F0145934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9CD6B3E8-14E5-22DA-5747-0DCA4C82BD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2099267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t>OpenId</a:t>
            </a:r>
            <a:r>
              <a:rPr lang="fr-FR" sz="6000" b="1" dirty="0"/>
              <a:t> </a:t>
            </a:r>
            <a:r>
              <a:rPr lang="fr-FR" sz="6000" b="1" dirty="0" err="1"/>
              <a:t>Connect</a:t>
            </a:r>
            <a:endParaRPr lang="fr-FR" sz="6000" b="1" dirty="0"/>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DPOP</a:t>
            </a: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373142FE-2565-C6C4-4D54-363846E8C4F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CCDD1620-DB8E-362F-08BC-92AB339F5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D827686-ACE0-E1A1-C08B-49CD194674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717184731"/>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Focus OAuth 2.0</a:t>
            </a:r>
            <a:endParaRPr lang="fr-FR" sz="7200" dirty="0"/>
          </a:p>
        </p:txBody>
      </p:sp>
      <p:sp>
        <p:nvSpPr>
          <p:cNvPr id="6" name="Rectangle 5">
            <a:extLst>
              <a:ext uri="{FF2B5EF4-FFF2-40B4-BE49-F238E27FC236}">
                <a16:creationId xmlns:a16="http://schemas.microsoft.com/office/drawing/2014/main" id="{B8026920-5781-068C-A917-2CE056C6C44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pic>
        <p:nvPicPr>
          <p:cNvPr id="3" name="Picture 2">
            <a:extLst>
              <a:ext uri="{FF2B5EF4-FFF2-40B4-BE49-F238E27FC236}">
                <a16:creationId xmlns:a16="http://schemas.microsoft.com/office/drawing/2014/main" id="{FD4DFBFF-EDB1-837C-E562-2C9BBDE8C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257CC254-5AEA-8584-25BF-EFBC7B0097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947B2A37-CF03-CD0E-77CA-EA121AA3162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6270878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8044" y="142699"/>
            <a:ext cx="10515600" cy="1325563"/>
          </a:xfrm>
        </p:spPr>
        <p:txBody>
          <a:bodyPr>
            <a:normAutofit/>
          </a:bodyPr>
          <a:lstStyle/>
          <a:p>
            <a:r>
              <a:rPr lang="fr-FR" sz="5400" dirty="0" err="1"/>
              <a:t>Why</a:t>
            </a:r>
            <a:r>
              <a:rPr lang="fr-FR" sz="5400" dirty="0"/>
              <a:t> </a:t>
            </a:r>
            <a:r>
              <a:rPr lang="fr-FR" sz="5400" dirty="0" err="1"/>
              <a:t>OAuth</a:t>
            </a:r>
            <a:r>
              <a:rPr lang="fr-FR" sz="5400" dirty="0"/>
              <a:t> ?</a:t>
            </a: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672" y="3604087"/>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59238" y="5039688"/>
            <a:ext cx="2810434" cy="604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964" y="3323287"/>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8909"/>
          <a:stretch/>
        </p:blipFill>
        <p:spPr bwMode="auto">
          <a:xfrm>
            <a:off x="6802467" y="3124451"/>
            <a:ext cx="126976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5982334" y="5180652"/>
            <a:ext cx="2623436" cy="48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server monolith</a:t>
            </a: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691467" y="4156539"/>
            <a:ext cx="4111000" cy="4711"/>
          </a:xfrm>
          <a:prstGeom prst="line">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 name="Groupe 13"/>
          <p:cNvGrpSpPr/>
          <p:nvPr/>
        </p:nvGrpSpPr>
        <p:grpSpPr>
          <a:xfrm>
            <a:off x="9290484" y="3323286"/>
            <a:ext cx="1107083" cy="1184568"/>
            <a:chOff x="7629364" y="5649462"/>
            <a:chExt cx="386745" cy="467377"/>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4" y="5649462"/>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072231" y="3892381"/>
            <a:ext cx="1218253" cy="268869"/>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895322" y="4608135"/>
            <a:ext cx="1646175" cy="55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err="1"/>
              <a:t>database</a:t>
            </a:r>
            <a:endParaRPr lang="fr-FR" b="1" dirty="0"/>
          </a:p>
        </p:txBody>
      </p:sp>
      <p:sp>
        <p:nvSpPr>
          <p:cNvPr id="3" name="Rectangle 2">
            <a:extLst>
              <a:ext uri="{FF2B5EF4-FFF2-40B4-BE49-F238E27FC236}">
                <a16:creationId xmlns:a16="http://schemas.microsoft.com/office/drawing/2014/main" id="{E2AF772D-388D-40DA-AB57-EBAC41BE2B45}"/>
              </a:ext>
            </a:extLst>
          </p:cNvPr>
          <p:cNvSpPr/>
          <p:nvPr/>
        </p:nvSpPr>
        <p:spPr>
          <a:xfrm>
            <a:off x="6512912" y="468180"/>
            <a:ext cx="5216666" cy="2677656"/>
          </a:xfrm>
          <a:prstGeom prst="rect">
            <a:avLst/>
          </a:prstGeom>
          <a:solidFill>
            <a:schemeClr val="bg1">
              <a:lumMod val="50000"/>
            </a:schemeClr>
          </a:solidFill>
        </p:spPr>
        <p:txBody>
          <a:bodyPr wrap="square">
            <a:spAutoFit/>
          </a:bodyPr>
          <a:lstStyle/>
          <a:p>
            <a:r>
              <a:rPr lang="fr-FR" sz="2800" b="1" dirty="0">
                <a:solidFill>
                  <a:schemeClr val="bg1"/>
                </a:solidFill>
              </a:rPr>
              <a:t>Domains :</a:t>
            </a:r>
          </a:p>
          <a:p>
            <a:pPr marL="285750" indent="-285750">
              <a:buFont typeface="Arial" panose="020B0604020202020204" pitchFamily="34" charset="0"/>
              <a:buChar char="•"/>
            </a:pPr>
            <a:r>
              <a:rPr lang="fr-FR" sz="2800" b="1" dirty="0">
                <a:solidFill>
                  <a:schemeClr val="bg1"/>
                </a:solidFill>
              </a:rPr>
              <a:t>Commands</a:t>
            </a:r>
          </a:p>
          <a:p>
            <a:pPr marL="285750" indent="-285750">
              <a:buFont typeface="Arial" panose="020B0604020202020204" pitchFamily="34" charset="0"/>
              <a:buChar char="•"/>
            </a:pPr>
            <a:r>
              <a:rPr lang="fr-FR" sz="2800" b="1" dirty="0">
                <a:solidFill>
                  <a:schemeClr val="bg1"/>
                </a:solidFill>
              </a:rPr>
              <a:t>Authentification/</a:t>
            </a:r>
            <a:r>
              <a:rPr lang="fr-FR" sz="2800" b="1" dirty="0" err="1">
                <a:solidFill>
                  <a:schemeClr val="bg1"/>
                </a:solidFill>
              </a:rPr>
              <a:t>authorisation</a:t>
            </a:r>
            <a:endParaRPr lang="fr-FR" sz="2800" b="1" dirty="0">
              <a:solidFill>
                <a:schemeClr val="bg1"/>
              </a:solidFill>
            </a:endParaRPr>
          </a:p>
          <a:p>
            <a:pPr marL="285750" indent="-285750">
              <a:buFont typeface="Arial" panose="020B0604020202020204" pitchFamily="34" charset="0"/>
              <a:buChar char="•"/>
            </a:pPr>
            <a:r>
              <a:rPr lang="fr-FR" sz="2800" b="1" dirty="0" err="1">
                <a:solidFill>
                  <a:schemeClr val="bg1"/>
                </a:solidFill>
              </a:rPr>
              <a:t>Send</a:t>
            </a:r>
            <a:r>
              <a:rPr lang="fr-FR" sz="2800" b="1" dirty="0">
                <a:solidFill>
                  <a:schemeClr val="bg1"/>
                </a:solidFill>
              </a:rPr>
              <a:t> SMS/mail</a:t>
            </a:r>
          </a:p>
          <a:p>
            <a:pPr marL="285750" indent="-285750">
              <a:buFont typeface="Arial" panose="020B0604020202020204" pitchFamily="34" charset="0"/>
              <a:buChar char="•"/>
            </a:pPr>
            <a:r>
              <a:rPr lang="fr-FR" sz="2800" b="1" dirty="0">
                <a:solidFill>
                  <a:schemeClr val="bg1"/>
                </a:solidFill>
              </a:rPr>
              <a:t>Stock/Article managment</a:t>
            </a:r>
          </a:p>
          <a:p>
            <a:pPr marL="285750" indent="-285750">
              <a:buFont typeface="Arial" panose="020B0604020202020204" pitchFamily="34" charset="0"/>
              <a:buChar char="•"/>
            </a:pPr>
            <a:r>
              <a:rPr lang="fr-FR" sz="2800" b="1" dirty="0">
                <a:solidFill>
                  <a:schemeClr val="bg1"/>
                </a:solidFill>
              </a:rPr>
              <a:t>Images</a:t>
            </a:r>
            <a:endParaRPr lang="fr-FR" sz="2800" dirty="0">
              <a:solidFill>
                <a:schemeClr val="bg1"/>
              </a:solidFill>
            </a:endParaRPr>
          </a:p>
        </p:txBody>
      </p:sp>
      <p:sp>
        <p:nvSpPr>
          <p:cNvPr id="5" name="Rectangle 4">
            <a:extLst>
              <a:ext uri="{FF2B5EF4-FFF2-40B4-BE49-F238E27FC236}">
                <a16:creationId xmlns:a16="http://schemas.microsoft.com/office/drawing/2014/main" id="{168BE52F-D775-0989-6133-AF90D7ABA8A6}"/>
              </a:ext>
            </a:extLst>
          </p:cNvPr>
          <p:cNvSpPr/>
          <p:nvPr/>
        </p:nvSpPr>
        <p:spPr>
          <a:xfrm>
            <a:off x="8163499" y="5983111"/>
            <a:ext cx="4028501" cy="87488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4" name="ZoneTexte 3">
            <a:extLst>
              <a:ext uri="{FF2B5EF4-FFF2-40B4-BE49-F238E27FC236}">
                <a16:creationId xmlns:a16="http://schemas.microsoft.com/office/drawing/2014/main" id="{24F501A0-E3AC-08BA-03FC-E9FED4C643F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2797C799-512C-68DC-6901-114A34728B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BC33BBBB-426C-5070-7C94-12C1572606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5107820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intérieur, capture d’écran&#10;&#10;Description générée automatiquement">
            <a:extLst>
              <a:ext uri="{FF2B5EF4-FFF2-40B4-BE49-F238E27FC236}">
                <a16:creationId xmlns:a16="http://schemas.microsoft.com/office/drawing/2014/main" id="{E17AD654-A85C-8396-30B2-1B5BD4FBE7CB}"/>
              </a:ext>
            </a:extLst>
          </p:cNvPr>
          <p:cNvPicPr>
            <a:picLocks noGrp="1" noChangeAspect="1"/>
          </p:cNvPicPr>
          <p:nvPr>
            <p:ph idx="1"/>
          </p:nvPr>
        </p:nvPicPr>
        <p:blipFill>
          <a:blip r:embed="rId3"/>
          <a:stretch>
            <a:fillRect/>
          </a:stretch>
        </p:blipFill>
        <p:spPr>
          <a:xfrm>
            <a:off x="0" y="0"/>
            <a:ext cx="12192000" cy="6966858"/>
          </a:xfrm>
        </p:spPr>
      </p:pic>
      <p:sp>
        <p:nvSpPr>
          <p:cNvPr id="2" name="Titre 1"/>
          <p:cNvSpPr>
            <a:spLocks noGrp="1"/>
          </p:cNvSpPr>
          <p:nvPr>
            <p:ph type="title"/>
          </p:nvPr>
        </p:nvSpPr>
        <p:spPr>
          <a:xfrm>
            <a:off x="-137225" y="132798"/>
            <a:ext cx="5973581" cy="1325563"/>
          </a:xfrm>
        </p:spPr>
        <p:txBody>
          <a:body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4" name="Rectangle 3">
            <a:extLst>
              <a:ext uri="{FF2B5EF4-FFF2-40B4-BE49-F238E27FC236}">
                <a16:creationId xmlns:a16="http://schemas.microsoft.com/office/drawing/2014/main" id="{5D4D5FC1-D52D-9160-F83A-5EB65B964912}"/>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7A1F21DA-BBEE-01ED-05B8-E23BC37A792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47EEAAA6-09A5-9678-089E-8E42253AE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7A6484D-B103-EB50-681D-781B7FF235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665349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21854" y="1427705"/>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308859" y="342926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5742396" y="3792338"/>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4026276" y="5578082"/>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13994" y="492863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896126" y="449338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7386467" y="5196907"/>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421973" y="247771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6628822" y="3122780"/>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5482820" y="4873448"/>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5248064" y="2105059"/>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57" y="312278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5490680" y="1807767"/>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19" idx="3"/>
          </p:cNvCxnSpPr>
          <p:nvPr/>
        </p:nvCxnSpPr>
        <p:spPr>
          <a:xfrm flipH="1" flipV="1">
            <a:off x="3050346" y="3624033"/>
            <a:ext cx="1963648" cy="168466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endCxn id="19" idx="3"/>
          </p:cNvCxnSpPr>
          <p:nvPr/>
        </p:nvCxnSpPr>
        <p:spPr>
          <a:xfrm flipH="1" flipV="1">
            <a:off x="3050346" y="3624033"/>
            <a:ext cx="2258513" cy="20469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5777685" y="2857772"/>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8994763" y="4683881"/>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6321011" y="5353544"/>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6124872" y="2846220"/>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8759687" y="2604184"/>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5777685" y="3070759"/>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7890799" y="2828723"/>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5482820" y="5308694"/>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8364952" y="4873448"/>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4509946" y="1011898"/>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stCxn id="19" idx="3"/>
            <a:endCxn id="102" idx="1"/>
          </p:cNvCxnSpPr>
          <p:nvPr/>
        </p:nvCxnSpPr>
        <p:spPr>
          <a:xfrm flipV="1">
            <a:off x="3050346" y="1807767"/>
            <a:ext cx="1971508" cy="181626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6095082" y="1384046"/>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5490680" y="1608585"/>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120603" y="3984791"/>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47" name="Connecteur droit 46"/>
          <p:cNvCxnSpPr>
            <a:cxnSpLocks/>
            <a:stCxn id="4" idx="2"/>
            <a:endCxn id="9" idx="1"/>
          </p:cNvCxnSpPr>
          <p:nvPr/>
        </p:nvCxnSpPr>
        <p:spPr>
          <a:xfrm>
            <a:off x="5543272" y="4189389"/>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5248407" y="4189389"/>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64964" y="89367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75722" y="1567043"/>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352095" y="671070"/>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31715" y="1138451"/>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9" idx="1"/>
            <a:endCxn id="52" idx="3"/>
          </p:cNvCxnSpPr>
          <p:nvPr/>
        </p:nvCxnSpPr>
        <p:spPr>
          <a:xfrm flipH="1" flipV="1">
            <a:off x="1333790" y="1273735"/>
            <a:ext cx="1247730" cy="235029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2" name="Rectangle 1">
            <a:extLst>
              <a:ext uri="{FF2B5EF4-FFF2-40B4-BE49-F238E27FC236}">
                <a16:creationId xmlns:a16="http://schemas.microsoft.com/office/drawing/2014/main" id="{A044BED5-0FE1-2045-DC64-66043E660989}"/>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8" name="Titre 1">
            <a:extLst>
              <a:ext uri="{FF2B5EF4-FFF2-40B4-BE49-F238E27FC236}">
                <a16:creationId xmlns:a16="http://schemas.microsoft.com/office/drawing/2014/main" id="{BB9A4496-3E50-72EC-F07F-C36AB1791E4A}"/>
              </a:ext>
            </a:extLst>
          </p:cNvPr>
          <p:cNvSpPr>
            <a:spLocks noGrp="1"/>
          </p:cNvSpPr>
          <p:nvPr>
            <p:ph type="title"/>
          </p:nvPr>
        </p:nvSpPr>
        <p:spPr>
          <a:xfrm>
            <a:off x="2561402" y="108258"/>
            <a:ext cx="7014982" cy="428953"/>
          </a:xfrm>
        </p:spPr>
        <p:txBody>
          <a:bodyPr>
            <a:normAutofit fontScale="90000"/>
          </a:bodyPr>
          <a:lstStyle/>
          <a:p>
            <a:pPr algn="ctr"/>
            <a:r>
              <a:rPr lang="fr-FR" sz="5400" dirty="0" err="1"/>
              <a:t>Why</a:t>
            </a:r>
            <a:r>
              <a:rPr lang="fr-FR" sz="5400" dirty="0"/>
              <a:t> </a:t>
            </a:r>
            <a:r>
              <a:rPr lang="fr-FR" sz="5400" dirty="0" err="1"/>
              <a:t>OAuth</a:t>
            </a:r>
            <a:r>
              <a:rPr lang="fr-FR" sz="5400" dirty="0"/>
              <a:t> ?</a:t>
            </a:r>
          </a:p>
        </p:txBody>
      </p:sp>
      <p:pic>
        <p:nvPicPr>
          <p:cNvPr id="19" name="Picture 4" descr="Résultat de recherche d'images pour &quot;image serveur&quot;">
            <a:extLst>
              <a:ext uri="{FF2B5EF4-FFF2-40B4-BE49-F238E27FC236}">
                <a16:creationId xmlns:a16="http://schemas.microsoft.com/office/drawing/2014/main" id="{7D30D4DF-D489-6052-5B74-42995E03DA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581520" y="32439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4" name="Espace réservé du contenu 2">
            <a:extLst>
              <a:ext uri="{FF2B5EF4-FFF2-40B4-BE49-F238E27FC236}">
                <a16:creationId xmlns:a16="http://schemas.microsoft.com/office/drawing/2014/main" id="{8C000452-9EC9-632B-163C-BC6A1AD55BB2}"/>
              </a:ext>
            </a:extLst>
          </p:cNvPr>
          <p:cNvSpPr txBox="1">
            <a:spLocks/>
          </p:cNvSpPr>
          <p:nvPr/>
        </p:nvSpPr>
        <p:spPr>
          <a:xfrm>
            <a:off x="1986528" y="4010113"/>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25" name="Connecteur droit 24">
            <a:extLst>
              <a:ext uri="{FF2B5EF4-FFF2-40B4-BE49-F238E27FC236}">
                <a16:creationId xmlns:a16="http://schemas.microsoft.com/office/drawing/2014/main" id="{9376B4AA-4531-C519-840D-73DBD59F1347}"/>
              </a:ext>
            </a:extLst>
          </p:cNvPr>
          <p:cNvCxnSpPr>
            <a:cxnSpLocks/>
            <a:stCxn id="19" idx="1"/>
            <a:endCxn id="40" idx="3"/>
          </p:cNvCxnSpPr>
          <p:nvPr/>
        </p:nvCxnSpPr>
        <p:spPr>
          <a:xfrm flipH="1">
            <a:off x="1142364" y="3624033"/>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881A5520-9836-C699-C291-F797A1D3056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4" name="Picture 2">
            <a:extLst>
              <a:ext uri="{FF2B5EF4-FFF2-40B4-BE49-F238E27FC236}">
                <a16:creationId xmlns:a16="http://schemas.microsoft.com/office/drawing/2014/main" id="{FBB16AEC-E079-01CC-0E3F-9EE4031E5A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6" name="Graphique 15">
            <a:extLst>
              <a:ext uri="{FF2B5EF4-FFF2-40B4-BE49-F238E27FC236}">
                <a16:creationId xmlns:a16="http://schemas.microsoft.com/office/drawing/2014/main" id="{4F520045-DE9C-5FD6-2674-600FE62734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389997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bâtiment, plein air, ciel, arbre&#10;&#10;Description générée automatiquement">
            <a:extLst>
              <a:ext uri="{FF2B5EF4-FFF2-40B4-BE49-F238E27FC236}">
                <a16:creationId xmlns:a16="http://schemas.microsoft.com/office/drawing/2014/main" id="{4146E935-E036-BF43-EE18-4376A1C5DCE3}"/>
              </a:ext>
            </a:extLst>
          </p:cNvPr>
          <p:cNvPicPr>
            <a:picLocks noGrp="1" noChangeAspect="1"/>
          </p:cNvPicPr>
          <p:nvPr>
            <p:ph idx="1"/>
          </p:nvPr>
        </p:nvPicPr>
        <p:blipFill>
          <a:blip r:embed="rId3"/>
          <a:stretch>
            <a:fillRect/>
          </a:stretch>
        </p:blipFill>
        <p:spPr>
          <a:xfrm>
            <a:off x="0" y="0"/>
            <a:ext cx="12192000" cy="6966862"/>
          </a:xfrm>
        </p:spPr>
      </p:pic>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75</a:t>
            </a:fld>
            <a:endParaRPr lang="fr-FR"/>
          </a:p>
        </p:txBody>
      </p:sp>
      <p:sp>
        <p:nvSpPr>
          <p:cNvPr id="8" name="Titre 7">
            <a:extLst>
              <a:ext uri="{FF2B5EF4-FFF2-40B4-BE49-F238E27FC236}">
                <a16:creationId xmlns:a16="http://schemas.microsoft.com/office/drawing/2014/main" id="{1309DAB5-06C3-A5F6-08F8-AF57FBCA31BD}"/>
              </a:ext>
            </a:extLst>
          </p:cNvPr>
          <p:cNvSpPr>
            <a:spLocks noGrp="1"/>
          </p:cNvSpPr>
          <p:nvPr>
            <p:ph type="title"/>
          </p:nvPr>
        </p:nvSpPr>
        <p:spPr/>
        <p:txBody>
          <a:bodyPr/>
          <a:lstStyle/>
          <a:p>
            <a:endParaRPr lang="fr-FR" dirty="0"/>
          </a:p>
        </p:txBody>
      </p:sp>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7" name="Titre 1">
            <a:extLst>
              <a:ext uri="{FF2B5EF4-FFF2-40B4-BE49-F238E27FC236}">
                <a16:creationId xmlns:a16="http://schemas.microsoft.com/office/drawing/2014/main" id="{D8526EFE-EAF1-221C-CDB9-4841838C555A}"/>
              </a:ext>
            </a:extLst>
          </p:cNvPr>
          <p:cNvSpPr txBox="1">
            <a:spLocks/>
          </p:cNvSpPr>
          <p:nvPr/>
        </p:nvSpPr>
        <p:spPr>
          <a:xfrm>
            <a:off x="-195685" y="4843786"/>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2" name="ZoneTexte 1">
            <a:extLst>
              <a:ext uri="{FF2B5EF4-FFF2-40B4-BE49-F238E27FC236}">
                <a16:creationId xmlns:a16="http://schemas.microsoft.com/office/drawing/2014/main" id="{D7A68231-FEF9-6ED4-B7C3-38CE198C0B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E565A99C-046E-C48F-A15D-40D998E0A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1FF9FA31-8A6A-8A86-6784-8060C817E1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6224919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236D0157-F10D-A76B-38A9-9F595C5D838B}"/>
              </a:ext>
            </a:extLst>
          </p:cNvPr>
          <p:cNvSpPr>
            <a:spLocks noGrp="1"/>
          </p:cNvSpPr>
          <p:nvPr>
            <p:ph idx="1"/>
          </p:nvPr>
        </p:nvSpPr>
        <p:spPr/>
        <p:txBody>
          <a:bodyPr/>
          <a:lstStyle/>
          <a:p>
            <a:endParaRPr lang="fr-FR"/>
          </a:p>
        </p:txBody>
      </p:sp>
      <p:pic>
        <p:nvPicPr>
          <p:cNvPr id="1026" name="Picture 2" descr="France President GIF - Find &amp; Share on GIPHY">
            <a:extLst>
              <a:ext uri="{FF2B5EF4-FFF2-40B4-BE49-F238E27FC236}">
                <a16:creationId xmlns:a16="http://schemas.microsoft.com/office/drawing/2014/main" id="{B63A81A7-DCDA-4BA1-9F10-67CF3BF65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223" y="-174933"/>
            <a:ext cx="9105675" cy="69246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067D41-B36F-17A1-AC25-5401D9B86FB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2" name="Titre 1">
            <a:extLst>
              <a:ext uri="{FF2B5EF4-FFF2-40B4-BE49-F238E27FC236}">
                <a16:creationId xmlns:a16="http://schemas.microsoft.com/office/drawing/2014/main" id="{EC7E419F-DC92-9E7C-FDCC-C80EBB31B90F}"/>
              </a:ext>
            </a:extLst>
          </p:cNvPr>
          <p:cNvSpPr txBox="1">
            <a:spLocks/>
          </p:cNvSpPr>
          <p:nvPr/>
        </p:nvSpPr>
        <p:spPr>
          <a:xfrm>
            <a:off x="1788102" y="0"/>
            <a:ext cx="8479131" cy="15824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t>Why</a:t>
            </a:r>
            <a:r>
              <a:rPr lang="fr-FR" sz="5400" dirty="0"/>
              <a:t> </a:t>
            </a:r>
            <a:r>
              <a:rPr lang="fr-FR" sz="5400" dirty="0" err="1"/>
              <a:t>OAuth</a:t>
            </a:r>
            <a:r>
              <a:rPr lang="fr-FR" sz="5400" dirty="0"/>
              <a:t> ?</a:t>
            </a:r>
          </a:p>
        </p:txBody>
      </p:sp>
      <p:sp>
        <p:nvSpPr>
          <p:cNvPr id="2" name="ZoneTexte 1">
            <a:extLst>
              <a:ext uri="{FF2B5EF4-FFF2-40B4-BE49-F238E27FC236}">
                <a16:creationId xmlns:a16="http://schemas.microsoft.com/office/drawing/2014/main" id="{9B7D6E97-F1C4-3BAD-1670-DB53D7AA96B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039962CB-0B95-070A-0187-EA835962C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734612CA-73E5-700A-31CD-302A7B643E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3957448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77</a:t>
            </a:fld>
            <a:endParaRPr lang="fr-FR"/>
          </a:p>
        </p:txBody>
      </p:sp>
      <p:pic>
        <p:nvPicPr>
          <p:cNvPr id="12" name="Espace réservé du contenu 11" descr="Une image contenant ciel, cochon, plein air, porc&#10;&#10;Description générée automatiquement">
            <a:extLst>
              <a:ext uri="{FF2B5EF4-FFF2-40B4-BE49-F238E27FC236}">
                <a16:creationId xmlns:a16="http://schemas.microsoft.com/office/drawing/2014/main" id="{3941D578-6931-2A1F-A0F7-4F0E3D5AEF4A}"/>
              </a:ext>
            </a:extLst>
          </p:cNvPr>
          <p:cNvPicPr>
            <a:picLocks noGrp="1" noChangeAspect="1"/>
          </p:cNvPicPr>
          <p:nvPr>
            <p:ph idx="1"/>
          </p:nvPr>
        </p:nvPicPr>
        <p:blipFill>
          <a:blip r:embed="rId3"/>
          <a:stretch>
            <a:fillRect/>
          </a:stretch>
        </p:blipFill>
        <p:spPr>
          <a:xfrm>
            <a:off x="0" y="0"/>
            <a:ext cx="12361333" cy="7063622"/>
          </a:xfrm>
        </p:spPr>
      </p:pic>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4" name="ZoneTexte 13">
            <a:extLst>
              <a:ext uri="{FF2B5EF4-FFF2-40B4-BE49-F238E27FC236}">
                <a16:creationId xmlns:a16="http://schemas.microsoft.com/office/drawing/2014/main" id="{727B4AFF-17C3-EA17-38F8-11A86E55BA44}"/>
              </a:ext>
            </a:extLst>
          </p:cNvPr>
          <p:cNvSpPr txBox="1"/>
          <p:nvPr/>
        </p:nvSpPr>
        <p:spPr>
          <a:xfrm>
            <a:off x="1676400" y="433191"/>
            <a:ext cx="6197600" cy="1200329"/>
          </a:xfrm>
          <a:prstGeom prst="rect">
            <a:avLst/>
          </a:prstGeom>
          <a:solidFill>
            <a:srgbClr val="FFFFFF"/>
          </a:solidFill>
        </p:spPr>
        <p:txBody>
          <a:bodyPr wrap="square">
            <a:spAutoFit/>
          </a:bodyPr>
          <a:lstStyle/>
          <a:p>
            <a:pPr algn="ctr"/>
            <a:r>
              <a:rPr lang="fr-FR" sz="3600" dirty="0">
                <a:solidFill>
                  <a:srgbClr val="7030A0"/>
                </a:solidFill>
              </a:rPr>
              <a:t>Audience</a:t>
            </a:r>
          </a:p>
          <a:p>
            <a:pPr algn="ctr"/>
            <a:r>
              <a:rPr lang="fr-FR" sz="3600" dirty="0">
                <a:solidFill>
                  <a:srgbClr val="7030A0"/>
                </a:solidFill>
              </a:rPr>
              <a:t>api-</a:t>
            </a:r>
            <a:r>
              <a:rPr lang="fr-FR" sz="3600" dirty="0" err="1">
                <a:solidFill>
                  <a:srgbClr val="7030A0"/>
                </a:solidFill>
              </a:rPr>
              <a:t>market</a:t>
            </a:r>
            <a:r>
              <a:rPr lang="fr-FR" sz="3600" dirty="0">
                <a:solidFill>
                  <a:srgbClr val="7030A0"/>
                </a:solidFill>
              </a:rPr>
              <a:t>-square</a:t>
            </a:r>
          </a:p>
        </p:txBody>
      </p:sp>
      <p:sp>
        <p:nvSpPr>
          <p:cNvPr id="15" name="Ellipse 14">
            <a:extLst>
              <a:ext uri="{FF2B5EF4-FFF2-40B4-BE49-F238E27FC236}">
                <a16:creationId xmlns:a16="http://schemas.microsoft.com/office/drawing/2014/main" id="{FF97BDDA-D029-8409-DDD5-9FBC3E4F5D08}"/>
              </a:ext>
            </a:extLst>
          </p:cNvPr>
          <p:cNvSpPr/>
          <p:nvPr/>
        </p:nvSpPr>
        <p:spPr>
          <a:xfrm>
            <a:off x="4654014" y="4581525"/>
            <a:ext cx="1861086" cy="1837861"/>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pig payment</a:t>
            </a:r>
          </a:p>
        </p:txBody>
      </p:sp>
      <p:sp>
        <p:nvSpPr>
          <p:cNvPr id="16" name="Ellipse 15">
            <a:extLst>
              <a:ext uri="{FF2B5EF4-FFF2-40B4-BE49-F238E27FC236}">
                <a16:creationId xmlns:a16="http://schemas.microsoft.com/office/drawing/2014/main" id="{0D65EC30-68CF-B748-9463-9CAB78F9D7F6}"/>
              </a:ext>
            </a:extLst>
          </p:cNvPr>
          <p:cNvSpPr/>
          <p:nvPr/>
        </p:nvSpPr>
        <p:spPr>
          <a:xfrm>
            <a:off x="8163498" y="2458602"/>
            <a:ext cx="1913951" cy="1760973"/>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t>
            </a:r>
            <a:r>
              <a:rPr lang="fr-FR" sz="2400" dirty="0" err="1">
                <a:solidFill>
                  <a:schemeClr val="bg2">
                    <a:lumMod val="25000"/>
                  </a:schemeClr>
                </a:solidFill>
              </a:rPr>
              <a:t>armor</a:t>
            </a:r>
            <a:r>
              <a:rPr lang="fr-FR" sz="2400" dirty="0">
                <a:solidFill>
                  <a:schemeClr val="bg2">
                    <a:lumMod val="25000"/>
                  </a:schemeClr>
                </a:solidFill>
              </a:rPr>
              <a:t> payment</a:t>
            </a:r>
          </a:p>
        </p:txBody>
      </p:sp>
      <p:sp>
        <p:nvSpPr>
          <p:cNvPr id="2" name="Titre 1">
            <a:extLst>
              <a:ext uri="{FF2B5EF4-FFF2-40B4-BE49-F238E27FC236}">
                <a16:creationId xmlns:a16="http://schemas.microsoft.com/office/drawing/2014/main" id="{0660C0C2-CD05-F5BE-51BF-6D7B633A11C6}"/>
              </a:ext>
            </a:extLst>
          </p:cNvPr>
          <p:cNvSpPr txBox="1">
            <a:spLocks/>
          </p:cNvSpPr>
          <p:nvPr/>
        </p:nvSpPr>
        <p:spPr>
          <a:xfrm>
            <a:off x="-326314" y="3992513"/>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3" name="ZoneTexte 2">
            <a:extLst>
              <a:ext uri="{FF2B5EF4-FFF2-40B4-BE49-F238E27FC236}">
                <a16:creationId xmlns:a16="http://schemas.microsoft.com/office/drawing/2014/main" id="{6653F8BA-F810-C41A-4821-4159446B0A4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DA8DF200-263A-6918-8D09-A939E25A5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D74ECAE1-9412-A33F-CAFB-17FEFA8BFC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9594107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07F8E58-3C76-4E8C-B138-85E6FC64655F}"/>
              </a:ext>
            </a:extLst>
          </p:cNvPr>
          <p:cNvSpPr txBox="1">
            <a:spLocks/>
          </p:cNvSpPr>
          <p:nvPr/>
        </p:nvSpPr>
        <p:spPr>
          <a:xfrm>
            <a:off x="550545" y="1744049"/>
            <a:ext cx="11090910" cy="2856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pPr algn="ctr"/>
            <a:r>
              <a:rPr lang="fr-FR" sz="9600" dirty="0">
                <a:solidFill>
                  <a:schemeClr val="bg2">
                    <a:lumMod val="25000"/>
                  </a:schemeClr>
                </a:solidFill>
              </a:rPr>
              <a:t>Open ID </a:t>
            </a:r>
            <a:r>
              <a:rPr lang="fr-FR" sz="9600" dirty="0" err="1">
                <a:solidFill>
                  <a:schemeClr val="bg2">
                    <a:lumMod val="25000"/>
                  </a:schemeClr>
                </a:solidFill>
              </a:rPr>
              <a:t>Connect</a:t>
            </a:r>
            <a:r>
              <a:rPr lang="fr-FR" sz="9600" dirty="0">
                <a:solidFill>
                  <a:schemeClr val="bg2">
                    <a:lumMod val="25000"/>
                  </a:schemeClr>
                </a:solidFill>
              </a:rPr>
              <a:t> </a:t>
            </a:r>
          </a:p>
        </p:txBody>
      </p:sp>
      <p:sp>
        <p:nvSpPr>
          <p:cNvPr id="2" name="Rectangle 1">
            <a:extLst>
              <a:ext uri="{FF2B5EF4-FFF2-40B4-BE49-F238E27FC236}">
                <a16:creationId xmlns:a16="http://schemas.microsoft.com/office/drawing/2014/main" id="{66AB4D6A-459B-DA3B-DA31-74B970AC975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8FD6F263-CA5E-E82B-D671-E46901ACA7F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3B174195-46D9-71E4-56CD-33B844EFB9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7D29277A-9F06-8E72-F909-6F2FC218E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6581659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F5F536-8F0E-C6E4-E8A5-9D781F3A1E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80C0130-DC6A-4E51-C351-DE6263C4D69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BFA66225-ECEC-66D8-AC48-0C0C2AAD067A}"/>
              </a:ext>
            </a:extLst>
          </p:cNvPr>
          <p:cNvSpPr txBox="1"/>
          <p:nvPr/>
        </p:nvSpPr>
        <p:spPr>
          <a:xfrm>
            <a:off x="1042239" y="721860"/>
            <a:ext cx="9727894" cy="4955203"/>
          </a:xfrm>
          <a:prstGeom prst="rect">
            <a:avLst/>
          </a:prstGeom>
          <a:noFill/>
        </p:spPr>
        <p:txBody>
          <a:bodyPr wrap="square">
            <a:spAutoFit/>
          </a:bodyPr>
          <a:lstStyle/>
          <a:p>
            <a:pPr marL="0" indent="0">
              <a:buNone/>
            </a:pPr>
            <a:r>
              <a:rPr lang="en-US" sz="4000" b="1" dirty="0">
                <a:solidFill>
                  <a:srgbClr val="7030A0"/>
                </a:solidFill>
              </a:rPr>
              <a:t>Authorization Code Flow with Proof Key for Code Exchange (PKCE)</a:t>
            </a:r>
            <a:endParaRPr lang="fr-FR" sz="4000" b="1" dirty="0">
              <a:solidFill>
                <a:srgbClr val="7030A0"/>
              </a:solidFill>
            </a:endParaRPr>
          </a:p>
          <a:p>
            <a:pPr marL="0" indent="0">
              <a:buNone/>
            </a:pPr>
            <a:r>
              <a:rPr lang="en-US" sz="2800" dirty="0"/>
              <a:t>The application is either on the client (</a:t>
            </a:r>
            <a:r>
              <a:rPr lang="en-US" sz="2800" dirty="0" err="1"/>
              <a:t>Javascript</a:t>
            </a:r>
            <a:r>
              <a:rPr lang="en-US" sz="2800" dirty="0"/>
              <a:t>, mobile application) or server side. Allows you to obtain renewal tokens</a:t>
            </a:r>
            <a:r>
              <a:rPr lang="en-US" sz="3600" dirty="0"/>
              <a:t>.</a:t>
            </a:r>
          </a:p>
          <a:p>
            <a:pPr marL="0" indent="0">
              <a:buNone/>
            </a:pPr>
            <a:endParaRPr lang="fr-FR" sz="3600" dirty="0"/>
          </a:p>
          <a:p>
            <a:pPr marL="0" indent="0">
              <a:buNone/>
            </a:pPr>
            <a:r>
              <a:rPr lang="fr-FR" sz="4000" b="1" dirty="0">
                <a:solidFill>
                  <a:srgbClr val="7030A0"/>
                </a:solidFill>
              </a:rPr>
              <a:t>Client </a:t>
            </a:r>
            <a:r>
              <a:rPr lang="fr-FR" sz="4000" b="1" dirty="0" err="1">
                <a:solidFill>
                  <a:srgbClr val="7030A0"/>
                </a:solidFill>
              </a:rPr>
              <a:t>Credentials</a:t>
            </a:r>
            <a:r>
              <a:rPr lang="fr-FR" sz="4000" b="1" dirty="0">
                <a:solidFill>
                  <a:srgbClr val="7030A0"/>
                </a:solidFill>
              </a:rPr>
              <a:t> Grant</a:t>
            </a:r>
            <a:r>
              <a:rPr lang="fr-FR" sz="4000" dirty="0">
                <a:solidFill>
                  <a:srgbClr val="7030A0"/>
                </a:solidFill>
              </a:rPr>
              <a:t>, server-to-server </a:t>
            </a:r>
            <a:r>
              <a:rPr lang="fr-FR" sz="4000" dirty="0" err="1">
                <a:solidFill>
                  <a:srgbClr val="7030A0"/>
                </a:solidFill>
              </a:rPr>
              <a:t>authorization</a:t>
            </a:r>
            <a:endParaRPr lang="fr-FR" sz="4000" dirty="0">
              <a:solidFill>
                <a:srgbClr val="7030A0"/>
              </a:solidFill>
            </a:endParaRPr>
          </a:p>
          <a:p>
            <a:pPr marL="0" indent="0">
              <a:buNone/>
            </a:pPr>
            <a:r>
              <a:rPr lang="en-US" sz="2800" dirty="0"/>
              <a:t>Used by clients to obtain an access token outside of a user's context.</a:t>
            </a:r>
            <a:endParaRPr lang="fr-FR" sz="2800" dirty="0"/>
          </a:p>
        </p:txBody>
      </p:sp>
      <p:sp>
        <p:nvSpPr>
          <p:cNvPr id="4" name="Rectangle 3">
            <a:extLst>
              <a:ext uri="{FF2B5EF4-FFF2-40B4-BE49-F238E27FC236}">
                <a16:creationId xmlns:a16="http://schemas.microsoft.com/office/drawing/2014/main" id="{2E78A3D3-FA04-6DE2-8635-A41EEED3671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DCFB50A5-64E7-782D-EC6E-4AA6B5399B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55B71922-F56F-4F8F-6CF6-B43C72B85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BA5BD038-3C76-02BB-FF4E-7D13C2D85D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287398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56309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82000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52505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6226457" y="4305659"/>
            <a:ext cx="578813" cy="369332"/>
          </a:xfrm>
          <a:prstGeom prst="rect">
            <a:avLst/>
          </a:prstGeom>
          <a:noFill/>
        </p:spPr>
        <p:txBody>
          <a:bodyPr wrap="none" rtlCol="0">
            <a:spAutoFit/>
          </a:bodyPr>
          <a:lstStyle/>
          <a:p>
            <a:r>
              <a:rPr lang="fr-FR" dirty="0"/>
              <a:t>JWT</a:t>
            </a:r>
          </a:p>
        </p:txBody>
      </p:sp>
      <p:sp>
        <p:nvSpPr>
          <p:cNvPr id="50" name="ZoneTexte 49">
            <a:extLst>
              <a:ext uri="{FF2B5EF4-FFF2-40B4-BE49-F238E27FC236}">
                <a16:creationId xmlns:a16="http://schemas.microsoft.com/office/drawing/2014/main" id="{100064C5-4927-22A1-E3EA-2087311BA631}"/>
              </a:ext>
            </a:extLst>
          </p:cNvPr>
          <p:cNvSpPr txBox="1"/>
          <p:nvPr/>
        </p:nvSpPr>
        <p:spPr>
          <a:xfrm>
            <a:off x="57936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0203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 name="Rectangle 1">
            <a:extLst>
              <a:ext uri="{FF2B5EF4-FFF2-40B4-BE49-F238E27FC236}">
                <a16:creationId xmlns:a16="http://schemas.microsoft.com/office/drawing/2014/main" id="{5652E614-4FFC-4373-DF70-49397AC15E6A}"/>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9115C48B-5FDE-43C5-5A18-89094394CEB8}"/>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6916BB6E-D4CD-47A2-A404-6091E6C4D1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9D2A8D83-5E13-69AC-C60C-9BF8A13B82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804549845"/>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DevDay2024">
      <a:dk1>
        <a:srgbClr val="12092C"/>
      </a:dk1>
      <a:lt1>
        <a:srgbClr val="FEF8EA"/>
      </a:lt1>
      <a:dk2>
        <a:srgbClr val="12092C"/>
      </a:dk2>
      <a:lt2>
        <a:srgbClr val="9CD7D5"/>
      </a:lt2>
      <a:accent1>
        <a:srgbClr val="F9F286"/>
      </a:accent1>
      <a:accent2>
        <a:srgbClr val="FFEA2E"/>
      </a:accent2>
      <a:accent3>
        <a:srgbClr val="F4B318"/>
      </a:accent3>
      <a:accent4>
        <a:srgbClr val="EA4523"/>
      </a:accent4>
      <a:accent5>
        <a:srgbClr val="EB2480"/>
      </a:accent5>
      <a:accent6>
        <a:srgbClr val="FD4FAA"/>
      </a:accent6>
      <a:hlink>
        <a:srgbClr val="30B7E4"/>
      </a:hlink>
      <a:folHlink>
        <a:srgbClr val="0784C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ésentation4" id="{74F4E854-933A-4843-ABDB-7AF9F64BB0A7}" vid="{F6800970-A63D-41EE-B690-ED5C65EC8A2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34013</TotalTime>
  <Words>4464</Words>
  <Application>Microsoft Office PowerPoint</Application>
  <PresentationFormat>Grand écran</PresentationFormat>
  <Paragraphs>758</Paragraphs>
  <Slides>78</Slides>
  <Notes>27</Notes>
  <HiddenSlides>0</HiddenSlides>
  <MMClips>0</MMClips>
  <ScaleCrop>false</ScaleCrop>
  <HeadingPairs>
    <vt:vector size="6" baseType="variant">
      <vt:variant>
        <vt:lpstr>Polices utilisées</vt:lpstr>
      </vt:variant>
      <vt:variant>
        <vt:i4>15</vt:i4>
      </vt:variant>
      <vt:variant>
        <vt:lpstr>Thème</vt:lpstr>
      </vt:variant>
      <vt:variant>
        <vt:i4>2</vt:i4>
      </vt:variant>
      <vt:variant>
        <vt:lpstr>Titres des diapositives</vt:lpstr>
      </vt:variant>
      <vt:variant>
        <vt:i4>78</vt:i4>
      </vt:variant>
    </vt:vector>
  </HeadingPairs>
  <TitlesOfParts>
    <vt:vector size="95" baseType="lpstr">
      <vt:lpstr>Aharoni</vt:lpstr>
      <vt:lpstr>Aptos</vt:lpstr>
      <vt:lpstr>Aptos Display</vt:lpstr>
      <vt:lpstr>Arial</vt:lpstr>
      <vt:lpstr>Arial Unicode MS</vt:lpstr>
      <vt:lpstr>Calibri</vt:lpstr>
      <vt:lpstr>Century Gothic</vt:lpstr>
      <vt:lpstr>consolas</vt:lpstr>
      <vt:lpstr>fleche_rond</vt:lpstr>
      <vt:lpstr>Franklin Gothic Book</vt:lpstr>
      <vt:lpstr>Franklin Gothic Medium</vt:lpstr>
      <vt:lpstr>Inter</vt:lpstr>
      <vt:lpstr>Sofia Pro</vt:lpstr>
      <vt:lpstr>Source Sans Pro</vt:lpstr>
      <vt:lpstr>Wingdings</vt:lpstr>
      <vt:lpstr>Office Theme</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Content-Security-Policies (CSP)</vt:lpstr>
      <vt:lpstr>Présentation PowerPoint</vt:lpstr>
      <vt:lpstr>Présentation PowerPoint</vt:lpstr>
      <vt:lpstr>Présentation PowerPoint</vt:lpstr>
      <vt:lpstr>Third party Cookies</vt:lpstr>
      <vt:lpstr>Présentation PowerPoint</vt:lpstr>
      <vt:lpstr>Présentation PowerPoint</vt:lpstr>
      <vt:lpstr>Présentation PowerPoint</vt:lpstr>
      <vt:lpstr>Présentation PowerPoint</vt:lpstr>
      <vt:lpstr>Présentation PowerPoint</vt:lpstr>
      <vt:lpstr>Conclusion</vt:lpstr>
      <vt:lpstr>Merci </vt:lpstr>
      <vt:lpstr>Présentation PowerPoint</vt:lpstr>
      <vt:lpstr>Présentation PowerPoint</vt:lpstr>
      <vt:lpstr>Présentation PowerPoint</vt:lpstr>
      <vt:lpstr>Third party Cookies</vt:lpstr>
      <vt:lpstr>Hash Function</vt:lpstr>
      <vt:lpstr>Cross-site request forgery (CSRF or XSRF)</vt:lpstr>
      <vt:lpstr>Présentation PowerPoint</vt:lpstr>
      <vt:lpstr>Cross-site request forgery (CSRF or XSRF)</vt:lpstr>
      <vt:lpstr>asymmetric cryptography</vt:lpstr>
      <vt:lpstr>digital signature algorithm</vt:lpstr>
      <vt:lpstr>Cross-site request forgery (CSRF or XSRF)</vt:lpstr>
      <vt:lpstr>Présentation PowerPoint</vt:lpstr>
      <vt:lpstr>digital signature algorithm</vt:lpstr>
      <vt:lpstr>Proxy Backend for Frontend (BFF) pour SPA</vt:lpstr>
      <vt:lpstr>Service worker pour SPA</vt:lpstr>
      <vt:lpstr>Stockage et transport des jetons côté navigateur web : que choisir ?</vt:lpstr>
      <vt:lpstr>Man in the middle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Open ID Connect</vt:lpstr>
      <vt:lpstr>OAuth 2 définit 4 rôles distincts</vt:lpstr>
      <vt:lpstr>OpenID Connect : endpoints</vt:lpstr>
      <vt:lpstr>Open ID Connect</vt:lpstr>
      <vt:lpstr>Présentation PowerPoint</vt:lpstr>
      <vt:lpstr>Oauth 2 et les tokens</vt:lpstr>
      <vt:lpstr>Utilisation et renouvellement des tokens</vt:lpstr>
      <vt:lpstr>Présentation PowerPoint</vt:lpstr>
      <vt:lpstr>HTTPS</vt:lpstr>
      <vt:lpstr>Présentation PowerPoint</vt:lpstr>
      <vt:lpstr>Oauth 2.0</vt:lpstr>
      <vt:lpstr>Types d’autorisation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Focus OAuth 2.0</vt:lpstr>
      <vt:lpstr>Why OAuth ?</vt:lpstr>
      <vt:lpstr>Why OAuth ?</vt:lpstr>
      <vt:lpstr>Why OAuth ?</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1355</cp:revision>
  <dcterms:created xsi:type="dcterms:W3CDTF">2020-11-18T10:41:47Z</dcterms:created>
  <dcterms:modified xsi:type="dcterms:W3CDTF">2025-04-01T20:19:30Z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